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353" r:id="rId4"/>
    <p:sldId id="283" r:id="rId5"/>
    <p:sldId id="282" r:id="rId6"/>
    <p:sldId id="281" r:id="rId7"/>
    <p:sldId id="352" r:id="rId8"/>
    <p:sldId id="280" r:id="rId9"/>
    <p:sldId id="340" r:id="rId10"/>
    <p:sldId id="285" r:id="rId11"/>
    <p:sldId id="357" r:id="rId12"/>
    <p:sldId id="267" r:id="rId13"/>
    <p:sldId id="287" r:id="rId14"/>
    <p:sldId id="284" r:id="rId15"/>
    <p:sldId id="265" r:id="rId16"/>
    <p:sldId id="286" r:id="rId17"/>
    <p:sldId id="354" r:id="rId18"/>
    <p:sldId id="288" r:id="rId19"/>
    <p:sldId id="289" r:id="rId20"/>
    <p:sldId id="359" r:id="rId21"/>
    <p:sldId id="360" r:id="rId22"/>
    <p:sldId id="338" r:id="rId23"/>
    <p:sldId id="351" r:id="rId24"/>
    <p:sldId id="290" r:id="rId25"/>
    <p:sldId id="292" r:id="rId26"/>
    <p:sldId id="355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868"/>
    <a:srgbClr val="E0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66141" autoAdjust="0"/>
  </p:normalViewPr>
  <p:slideViewPr>
    <p:cSldViewPr>
      <p:cViewPr varScale="1">
        <p:scale>
          <a:sx n="38" d="100"/>
          <a:sy n="38" d="100"/>
        </p:scale>
        <p:origin x="21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walizerad/Downloads/sa-2019-figure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1123262369981"/>
          <c:y val="3.968253968253968E-2"/>
          <c:w val="0.85259247108000391"/>
          <c:h val="0.83846498354372367"/>
        </c:manualLayout>
      </c:layout>
      <c:lineChart>
        <c:grouping val="standard"/>
        <c:varyColors val="0"/>
        <c:ser>
          <c:idx val="0"/>
          <c:order val="0"/>
          <c:tx>
            <c:strRef>
              <c:f>'Fig 1'!$L$9</c:f>
              <c:strCache>
                <c:ptCount val="1"/>
                <c:pt idx="0">
                  <c:v>Community College Tuition and Fees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'Fig 1'!$K$10:$K$24</c:f>
              <c:strCache>
                <c:ptCount val="15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  <c:pt idx="11">
                  <c:v>2015-16</c:v>
                </c:pt>
                <c:pt idx="12">
                  <c:v>2016-17</c:v>
                </c:pt>
                <c:pt idx="13">
                  <c:v>2017-18</c:v>
                </c:pt>
                <c:pt idx="14">
                  <c:v>2018-19</c:v>
                </c:pt>
              </c:strCache>
            </c:strRef>
          </c:cat>
          <c:val>
            <c:numRef>
              <c:f>'Fig 1'!$L$10:$L$24</c:f>
              <c:numCache>
                <c:formatCode>_("$"* #,##0_);_("$"* \(#,##0\);_("$"* "-"??_);_(@_)</c:formatCode>
                <c:ptCount val="15"/>
                <c:pt idx="0">
                  <c:v>6339.7691657866953</c:v>
                </c:pt>
                <c:pt idx="1">
                  <c:v>6806.8785261003077</c:v>
                </c:pt>
                <c:pt idx="2">
                  <c:v>6598.9809041769049</c:v>
                </c:pt>
                <c:pt idx="3">
                  <c:v>6908.8509258325776</c:v>
                </c:pt>
                <c:pt idx="4">
                  <c:v>6540</c:v>
                </c:pt>
                <c:pt idx="5">
                  <c:v>7020</c:v>
                </c:pt>
                <c:pt idx="6">
                  <c:v>7380</c:v>
                </c:pt>
                <c:pt idx="7">
                  <c:v>7636</c:v>
                </c:pt>
                <c:pt idx="8">
                  <c:v>7544</c:v>
                </c:pt>
                <c:pt idx="9">
                  <c:v>7397</c:v>
                </c:pt>
                <c:pt idx="10">
                  <c:v>7013</c:v>
                </c:pt>
                <c:pt idx="11">
                  <c:v>7001</c:v>
                </c:pt>
                <c:pt idx="12">
                  <c:v>6965</c:v>
                </c:pt>
                <c:pt idx="13">
                  <c:v>7169</c:v>
                </c:pt>
                <c:pt idx="14">
                  <c:v>7224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EB-5C4D-B11C-0BDB972A8997}"/>
            </c:ext>
          </c:extLst>
        </c:ser>
        <c:ser>
          <c:idx val="1"/>
          <c:order val="1"/>
          <c:tx>
            <c:strRef>
              <c:f>'Fig 1'!$M$9</c:f>
              <c:strCache>
                <c:ptCount val="1"/>
                <c:pt idx="0">
                  <c:v>Public 4-Year College Tuition and Fees</c:v>
                </c:pt>
              </c:strCache>
            </c:strRef>
          </c:tx>
          <c:spPr>
            <a:ln w="317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'Fig 1'!$K$10:$K$24</c:f>
              <c:strCache>
                <c:ptCount val="15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  <c:pt idx="11">
                  <c:v>2015-16</c:v>
                </c:pt>
                <c:pt idx="12">
                  <c:v>2016-17</c:v>
                </c:pt>
                <c:pt idx="13">
                  <c:v>2017-18</c:v>
                </c:pt>
                <c:pt idx="14">
                  <c:v>2018-19</c:v>
                </c:pt>
              </c:strCache>
            </c:strRef>
          </c:cat>
          <c:val>
            <c:numRef>
              <c:f>'Fig 1'!$M$10:$M$24</c:f>
              <c:numCache>
                <c:formatCode>_("$"* #,##0_);_("$"* \(#,##0\);_("$"* "-"??_);_(@_)</c:formatCode>
                <c:ptCount val="15"/>
                <c:pt idx="0">
                  <c:v>10952</c:v>
                </c:pt>
                <c:pt idx="1">
                  <c:v>11271</c:v>
                </c:pt>
                <c:pt idx="2">
                  <c:v>11507</c:v>
                </c:pt>
                <c:pt idx="3">
                  <c:v>11945</c:v>
                </c:pt>
                <c:pt idx="4">
                  <c:v>12006</c:v>
                </c:pt>
                <c:pt idx="5">
                  <c:v>13195</c:v>
                </c:pt>
                <c:pt idx="6">
                  <c:v>14059</c:v>
                </c:pt>
                <c:pt idx="7">
                  <c:v>15334</c:v>
                </c:pt>
                <c:pt idx="8">
                  <c:v>16367</c:v>
                </c:pt>
                <c:pt idx="9">
                  <c:v>16093</c:v>
                </c:pt>
                <c:pt idx="10">
                  <c:v>15864</c:v>
                </c:pt>
                <c:pt idx="11">
                  <c:v>16298</c:v>
                </c:pt>
                <c:pt idx="12">
                  <c:v>16738</c:v>
                </c:pt>
                <c:pt idx="13">
                  <c:v>16854</c:v>
                </c:pt>
                <c:pt idx="14">
                  <c:v>16859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EB-5C4D-B11C-0BDB972A8997}"/>
            </c:ext>
          </c:extLst>
        </c:ser>
        <c:ser>
          <c:idx val="2"/>
          <c:order val="2"/>
          <c:tx>
            <c:strRef>
              <c:f>'Fig 1'!$N$9</c:f>
              <c:strCache>
                <c:ptCount val="1"/>
                <c:pt idx="0">
                  <c:v>Average Grant Aid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'Fig 1'!$K$10:$K$24</c:f>
              <c:strCache>
                <c:ptCount val="15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  <c:pt idx="11">
                  <c:v>2015-16</c:v>
                </c:pt>
                <c:pt idx="12">
                  <c:v>2016-17</c:v>
                </c:pt>
                <c:pt idx="13">
                  <c:v>2017-18</c:v>
                </c:pt>
                <c:pt idx="14">
                  <c:v>2018-19</c:v>
                </c:pt>
              </c:strCache>
            </c:strRef>
          </c:cat>
          <c:val>
            <c:numRef>
              <c:f>'Fig 1'!$N$10:$N$24</c:f>
              <c:numCache>
                <c:formatCode>"$"#,##0</c:formatCode>
                <c:ptCount val="15"/>
                <c:pt idx="0">
                  <c:v>5430</c:v>
                </c:pt>
                <c:pt idx="1">
                  <c:v>5430</c:v>
                </c:pt>
                <c:pt idx="2">
                  <c:v>5520</c:v>
                </c:pt>
                <c:pt idx="3">
                  <c:v>5730</c:v>
                </c:pt>
                <c:pt idx="4">
                  <c:v>5940</c:v>
                </c:pt>
                <c:pt idx="5">
                  <c:v>7290</c:v>
                </c:pt>
                <c:pt idx="6">
                  <c:v>7970</c:v>
                </c:pt>
                <c:pt idx="7">
                  <c:v>7780</c:v>
                </c:pt>
                <c:pt idx="8">
                  <c:v>8130</c:v>
                </c:pt>
                <c:pt idx="9">
                  <c:v>8340</c:v>
                </c:pt>
                <c:pt idx="10">
                  <c:v>8570</c:v>
                </c:pt>
                <c:pt idx="11">
                  <c:v>8810</c:v>
                </c:pt>
                <c:pt idx="12">
                  <c:v>8940</c:v>
                </c:pt>
                <c:pt idx="13">
                  <c:v>9300</c:v>
                </c:pt>
                <c:pt idx="14">
                  <c:v>9520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EB-5C4D-B11C-0BDB972A8997}"/>
            </c:ext>
          </c:extLst>
        </c:ser>
        <c:ser>
          <c:idx val="3"/>
          <c:order val="3"/>
          <c:tx>
            <c:strRef>
              <c:f>'Fig 1'!$O$9</c:f>
              <c:strCache>
                <c:ptCount val="1"/>
                <c:pt idx="0">
                  <c:v>Average Other Non-Loan Aid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'Fig 1'!$K$10:$K$24</c:f>
              <c:strCache>
                <c:ptCount val="15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  <c:pt idx="11">
                  <c:v>2015-16</c:v>
                </c:pt>
                <c:pt idx="12">
                  <c:v>2016-17</c:v>
                </c:pt>
                <c:pt idx="13">
                  <c:v>2017-18</c:v>
                </c:pt>
                <c:pt idx="14">
                  <c:v>2018-19</c:v>
                </c:pt>
              </c:strCache>
            </c:strRef>
          </c:cat>
          <c:val>
            <c:numRef>
              <c:f>'Fig 1'!$O$10:$O$24</c:f>
              <c:numCache>
                <c:formatCode>"$"#,##0</c:formatCode>
                <c:ptCount val="15"/>
                <c:pt idx="0">
                  <c:v>810</c:v>
                </c:pt>
                <c:pt idx="1">
                  <c:v>800</c:v>
                </c:pt>
                <c:pt idx="2">
                  <c:v>770</c:v>
                </c:pt>
                <c:pt idx="3">
                  <c:v>750</c:v>
                </c:pt>
                <c:pt idx="4">
                  <c:v>1060</c:v>
                </c:pt>
                <c:pt idx="5">
                  <c:v>1520</c:v>
                </c:pt>
                <c:pt idx="6">
                  <c:v>1690</c:v>
                </c:pt>
                <c:pt idx="7">
                  <c:v>1580</c:v>
                </c:pt>
                <c:pt idx="8">
                  <c:v>1460</c:v>
                </c:pt>
                <c:pt idx="9">
                  <c:v>1450</c:v>
                </c:pt>
                <c:pt idx="10">
                  <c:v>1410</c:v>
                </c:pt>
                <c:pt idx="11">
                  <c:v>1370</c:v>
                </c:pt>
                <c:pt idx="12">
                  <c:v>1290</c:v>
                </c:pt>
                <c:pt idx="13">
                  <c:v>1280</c:v>
                </c:pt>
                <c:pt idx="14">
                  <c:v>1280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EB-5C4D-B11C-0BDB972A8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175359"/>
        <c:axId val="417822479"/>
      </c:lineChart>
      <c:catAx>
        <c:axId val="3981753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822479"/>
        <c:crosses val="autoZero"/>
        <c:auto val="1"/>
        <c:lblAlgn val="ctr"/>
        <c:lblOffset val="100"/>
        <c:noMultiLvlLbl val="0"/>
      </c:catAx>
      <c:valAx>
        <c:axId val="41782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17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32781666180616E-2"/>
          <c:y val="0.92138211890180399"/>
          <c:w val="0.93536016331291927"/>
          <c:h val="7.8617881098196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2BCF2-5229-964C-990A-CDC405E0FAD5}" type="doc">
      <dgm:prSet loTypeId="urn:microsoft.com/office/officeart/2005/8/layout/hierarchy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4A4293C-520C-7443-991F-015F17CB3B6D}">
      <dgm:prSet phldrT="[Text]" custT="1"/>
      <dgm:spPr/>
      <dgm:t>
        <a:bodyPr/>
        <a:lstStyle/>
        <a:p>
          <a:r>
            <a:rPr lang="en-US" sz="1800" dirty="0"/>
            <a:t>Federal – Explicitly for Ed &amp; Training</a:t>
          </a:r>
        </a:p>
      </dgm:t>
    </dgm:pt>
    <dgm:pt modelId="{8910B14C-E08C-FB4D-A47B-58F27A860CD1}" type="parTrans" cxnId="{093805DA-6458-4742-A1E6-B24AD3977D9C}">
      <dgm:prSet/>
      <dgm:spPr/>
      <dgm:t>
        <a:bodyPr/>
        <a:lstStyle/>
        <a:p>
          <a:endParaRPr lang="en-US"/>
        </a:p>
      </dgm:t>
    </dgm:pt>
    <dgm:pt modelId="{520831CE-FA1C-4341-9598-5EEA2062F539}" type="sibTrans" cxnId="{093805DA-6458-4742-A1E6-B24AD3977D9C}">
      <dgm:prSet/>
      <dgm:spPr/>
      <dgm:t>
        <a:bodyPr/>
        <a:lstStyle/>
        <a:p>
          <a:endParaRPr lang="en-US"/>
        </a:p>
      </dgm:t>
    </dgm:pt>
    <dgm:pt modelId="{3131D737-E9EF-0643-AEC8-3B9638F96CF8}">
      <dgm:prSet phldrT="[Text]" custT="1"/>
      <dgm:spPr/>
      <dgm:t>
        <a:bodyPr/>
        <a:lstStyle/>
        <a:p>
          <a:r>
            <a:rPr lang="en-US" sz="1500" dirty="0"/>
            <a:t>Training Programs (e.g., TAACCCT, HPOG)</a:t>
          </a:r>
        </a:p>
      </dgm:t>
    </dgm:pt>
    <dgm:pt modelId="{DD8F54E7-DE6D-7E48-ABAB-DCDDF4B49C9D}" type="parTrans" cxnId="{816F0D92-C55C-3141-A268-C9C4F88E4295}">
      <dgm:prSet/>
      <dgm:spPr/>
      <dgm:t>
        <a:bodyPr/>
        <a:lstStyle/>
        <a:p>
          <a:endParaRPr lang="en-US"/>
        </a:p>
      </dgm:t>
    </dgm:pt>
    <dgm:pt modelId="{4387AD58-A2E5-6441-BD32-9FE9626B5532}" type="sibTrans" cxnId="{816F0D92-C55C-3141-A268-C9C4F88E4295}">
      <dgm:prSet/>
      <dgm:spPr/>
      <dgm:t>
        <a:bodyPr/>
        <a:lstStyle/>
        <a:p>
          <a:endParaRPr lang="en-US"/>
        </a:p>
      </dgm:t>
    </dgm:pt>
    <dgm:pt modelId="{187E6D2B-B59E-6040-8942-2916BC465F48}">
      <dgm:prSet phldrT="[Text]" custT="1"/>
      <dgm:spPr/>
      <dgm:t>
        <a:bodyPr/>
        <a:lstStyle/>
        <a:p>
          <a:r>
            <a:rPr lang="en-US" sz="1500" dirty="0"/>
            <a:t>Title IV (includes Pell Grants, Work-Study)</a:t>
          </a:r>
        </a:p>
      </dgm:t>
    </dgm:pt>
    <dgm:pt modelId="{E9532A38-961E-704D-81E2-9C182374B8C0}" type="parTrans" cxnId="{3BC4EFBF-C414-7148-9B06-B7EB90442A9E}">
      <dgm:prSet/>
      <dgm:spPr/>
      <dgm:t>
        <a:bodyPr/>
        <a:lstStyle/>
        <a:p>
          <a:endParaRPr lang="en-US"/>
        </a:p>
      </dgm:t>
    </dgm:pt>
    <dgm:pt modelId="{D2D9505A-8510-6C47-95BE-F428928A1596}" type="sibTrans" cxnId="{3BC4EFBF-C414-7148-9B06-B7EB90442A9E}">
      <dgm:prSet/>
      <dgm:spPr/>
      <dgm:t>
        <a:bodyPr/>
        <a:lstStyle/>
        <a:p>
          <a:endParaRPr lang="en-US"/>
        </a:p>
      </dgm:t>
    </dgm:pt>
    <dgm:pt modelId="{9A6DA700-FA4C-814C-85C7-91A5EFEEE2D0}">
      <dgm:prSet phldrT="[Text]" custT="1"/>
      <dgm:spPr/>
      <dgm:t>
        <a:bodyPr/>
        <a:lstStyle/>
        <a:p>
          <a:r>
            <a:rPr lang="en-US" sz="1800" dirty="0"/>
            <a:t>State/Local</a:t>
          </a:r>
        </a:p>
      </dgm:t>
    </dgm:pt>
    <dgm:pt modelId="{B5A241E9-EC82-3845-BD22-E8A752F09765}" type="parTrans" cxnId="{1C6D2F27-7EBC-B346-B063-C4FE0A8514E4}">
      <dgm:prSet/>
      <dgm:spPr/>
      <dgm:t>
        <a:bodyPr/>
        <a:lstStyle/>
        <a:p>
          <a:endParaRPr lang="en-US"/>
        </a:p>
      </dgm:t>
    </dgm:pt>
    <dgm:pt modelId="{EABEE828-C787-8C4B-B4FC-78B25A2D93B2}" type="sibTrans" cxnId="{1C6D2F27-7EBC-B346-B063-C4FE0A8514E4}">
      <dgm:prSet/>
      <dgm:spPr/>
      <dgm:t>
        <a:bodyPr/>
        <a:lstStyle/>
        <a:p>
          <a:endParaRPr lang="en-US"/>
        </a:p>
      </dgm:t>
    </dgm:pt>
    <dgm:pt modelId="{E96CFA6E-D99A-CE41-9282-B334BE9945FD}">
      <dgm:prSet phldrT="[Text]" custT="1"/>
      <dgm:spPr/>
      <dgm:t>
        <a:bodyPr/>
        <a:lstStyle/>
        <a:p>
          <a:r>
            <a:rPr lang="en-US" sz="1500" dirty="0"/>
            <a:t>State grants</a:t>
          </a:r>
        </a:p>
      </dgm:t>
    </dgm:pt>
    <dgm:pt modelId="{BEE10DDB-D8DD-004C-9EAC-1F1757159E84}" type="parTrans" cxnId="{1E85242B-3690-E143-8727-E5EA06B20ACE}">
      <dgm:prSet/>
      <dgm:spPr/>
      <dgm:t>
        <a:bodyPr/>
        <a:lstStyle/>
        <a:p>
          <a:endParaRPr lang="en-US"/>
        </a:p>
      </dgm:t>
    </dgm:pt>
    <dgm:pt modelId="{635ADD57-11B2-DC4D-85E4-BF5C1C497211}" type="sibTrans" cxnId="{1E85242B-3690-E143-8727-E5EA06B20ACE}">
      <dgm:prSet/>
      <dgm:spPr/>
      <dgm:t>
        <a:bodyPr/>
        <a:lstStyle/>
        <a:p>
          <a:endParaRPr lang="en-US"/>
        </a:p>
      </dgm:t>
    </dgm:pt>
    <dgm:pt modelId="{7665BAC2-9B1C-CF4E-AEE5-C2287A31F229}">
      <dgm:prSet phldrT="[Text]" custT="1"/>
      <dgm:spPr/>
      <dgm:t>
        <a:bodyPr/>
        <a:lstStyle/>
        <a:p>
          <a:r>
            <a:rPr lang="en-US" sz="1500" dirty="0"/>
            <a:t>State-funded work-study</a:t>
          </a:r>
        </a:p>
      </dgm:t>
    </dgm:pt>
    <dgm:pt modelId="{BAAAC1FF-751B-C74E-83EC-98768929A74B}" type="parTrans" cxnId="{C8548DA6-1BA4-7248-B712-6538EDD20EEC}">
      <dgm:prSet/>
      <dgm:spPr/>
      <dgm:t>
        <a:bodyPr/>
        <a:lstStyle/>
        <a:p>
          <a:endParaRPr lang="en-US"/>
        </a:p>
      </dgm:t>
    </dgm:pt>
    <dgm:pt modelId="{0C5FFEAB-A33E-374B-B727-664B11CE553F}" type="sibTrans" cxnId="{C8548DA6-1BA4-7248-B712-6538EDD20EEC}">
      <dgm:prSet/>
      <dgm:spPr/>
      <dgm:t>
        <a:bodyPr/>
        <a:lstStyle/>
        <a:p>
          <a:endParaRPr lang="en-US"/>
        </a:p>
      </dgm:t>
    </dgm:pt>
    <dgm:pt modelId="{C9F93425-3E02-F74B-A5BC-E267A44E8502}">
      <dgm:prSet custT="1"/>
      <dgm:spPr/>
      <dgm:t>
        <a:bodyPr/>
        <a:lstStyle/>
        <a:p>
          <a:r>
            <a:rPr lang="en-US" sz="1800" dirty="0"/>
            <a:t>Private</a:t>
          </a:r>
        </a:p>
      </dgm:t>
    </dgm:pt>
    <dgm:pt modelId="{26559694-B039-9D46-BE16-ED8F6B5839D0}" type="parTrans" cxnId="{2B924784-CF0A-A149-9A72-C3F1280D6D1C}">
      <dgm:prSet/>
      <dgm:spPr/>
      <dgm:t>
        <a:bodyPr/>
        <a:lstStyle/>
        <a:p>
          <a:endParaRPr lang="en-US"/>
        </a:p>
      </dgm:t>
    </dgm:pt>
    <dgm:pt modelId="{DB97E300-DFA5-0141-BE96-E1AE00A0739C}" type="sibTrans" cxnId="{2B924784-CF0A-A149-9A72-C3F1280D6D1C}">
      <dgm:prSet/>
      <dgm:spPr/>
      <dgm:t>
        <a:bodyPr/>
        <a:lstStyle/>
        <a:p>
          <a:endParaRPr lang="en-US"/>
        </a:p>
      </dgm:t>
    </dgm:pt>
    <dgm:pt modelId="{D35F893B-7B6D-8C40-BFCF-057D9BF686D2}">
      <dgm:prSet custT="1"/>
      <dgm:spPr/>
      <dgm:t>
        <a:bodyPr/>
        <a:lstStyle/>
        <a:p>
          <a:r>
            <a:rPr lang="en-US" sz="1800" dirty="0"/>
            <a:t>Institutional</a:t>
          </a:r>
        </a:p>
      </dgm:t>
    </dgm:pt>
    <dgm:pt modelId="{6ECB8F7C-4D3A-6E49-8F86-32815D62CD65}" type="parTrans" cxnId="{0591DB56-BFBF-F449-AB20-8EB535CE29F3}">
      <dgm:prSet/>
      <dgm:spPr/>
      <dgm:t>
        <a:bodyPr/>
        <a:lstStyle/>
        <a:p>
          <a:endParaRPr lang="en-US"/>
        </a:p>
      </dgm:t>
    </dgm:pt>
    <dgm:pt modelId="{870BF4ED-2677-F142-B87C-01ABA92A8EBD}" type="sibTrans" cxnId="{0591DB56-BFBF-F449-AB20-8EB535CE29F3}">
      <dgm:prSet/>
      <dgm:spPr/>
      <dgm:t>
        <a:bodyPr/>
        <a:lstStyle/>
        <a:p>
          <a:endParaRPr lang="en-US"/>
        </a:p>
      </dgm:t>
    </dgm:pt>
    <dgm:pt modelId="{A9AEDD2F-E130-1344-A25A-F1D47A877942}">
      <dgm:prSet custT="1"/>
      <dgm:spPr/>
      <dgm:t>
        <a:bodyPr/>
        <a:lstStyle/>
        <a:p>
          <a:r>
            <a:rPr lang="en-US" sz="1800" dirty="0"/>
            <a:t>Federal – Opportunities for Alignment</a:t>
          </a:r>
        </a:p>
      </dgm:t>
    </dgm:pt>
    <dgm:pt modelId="{17B29BB4-A4C0-4A4F-9FF3-01FC57AD533F}" type="parTrans" cxnId="{69A75463-490C-7443-9C7B-5C23EF9CBF34}">
      <dgm:prSet/>
      <dgm:spPr/>
      <dgm:t>
        <a:bodyPr/>
        <a:lstStyle/>
        <a:p>
          <a:endParaRPr lang="en-US"/>
        </a:p>
      </dgm:t>
    </dgm:pt>
    <dgm:pt modelId="{C5CE01F5-DE0E-9F40-8777-7347107DA8A2}" type="sibTrans" cxnId="{69A75463-490C-7443-9C7B-5C23EF9CBF34}">
      <dgm:prSet/>
      <dgm:spPr/>
      <dgm:t>
        <a:bodyPr/>
        <a:lstStyle/>
        <a:p>
          <a:endParaRPr lang="en-US"/>
        </a:p>
      </dgm:t>
    </dgm:pt>
    <dgm:pt modelId="{235E75C0-CC78-B545-8790-CEAB7A511C9D}">
      <dgm:prSet custT="1"/>
      <dgm:spPr/>
      <dgm:t>
        <a:bodyPr/>
        <a:lstStyle/>
        <a:p>
          <a:r>
            <a:rPr lang="en-US" sz="1500" dirty="0"/>
            <a:t>WIOA (Individual Training Accounts,  WDB funds)</a:t>
          </a:r>
        </a:p>
      </dgm:t>
    </dgm:pt>
    <dgm:pt modelId="{EEE6F6BC-CB59-FD47-84AB-A3CDD7E0B542}" type="parTrans" cxnId="{AEBEF86E-2EF4-6544-BDB2-DDA8307A1B89}">
      <dgm:prSet/>
      <dgm:spPr/>
      <dgm:t>
        <a:bodyPr/>
        <a:lstStyle/>
        <a:p>
          <a:endParaRPr lang="en-US"/>
        </a:p>
      </dgm:t>
    </dgm:pt>
    <dgm:pt modelId="{F8E12F15-362F-0746-A9F4-AE8AF1ADB98B}" type="sibTrans" cxnId="{AEBEF86E-2EF4-6544-BDB2-DDA8307A1B89}">
      <dgm:prSet/>
      <dgm:spPr/>
      <dgm:t>
        <a:bodyPr/>
        <a:lstStyle/>
        <a:p>
          <a:endParaRPr lang="en-US"/>
        </a:p>
      </dgm:t>
    </dgm:pt>
    <dgm:pt modelId="{7BF62B98-C1B1-2041-82C8-FF3D25E569F1}">
      <dgm:prSet custT="1"/>
      <dgm:spPr/>
      <dgm:t>
        <a:bodyPr/>
        <a:lstStyle/>
        <a:p>
          <a:r>
            <a:rPr lang="en-US" sz="1500" dirty="0"/>
            <a:t>SNAP Employment &amp; Training</a:t>
          </a:r>
        </a:p>
      </dgm:t>
    </dgm:pt>
    <dgm:pt modelId="{5881698E-F2B7-6C41-9B47-53291E50BFCB}" type="parTrans" cxnId="{D345A6A2-0B29-0047-91CA-44A4736BA803}">
      <dgm:prSet/>
      <dgm:spPr/>
      <dgm:t>
        <a:bodyPr/>
        <a:lstStyle/>
        <a:p>
          <a:endParaRPr lang="en-US"/>
        </a:p>
      </dgm:t>
    </dgm:pt>
    <dgm:pt modelId="{104765A3-D707-934A-BE95-6C73259DC92A}" type="sibTrans" cxnId="{D345A6A2-0B29-0047-91CA-44A4736BA803}">
      <dgm:prSet/>
      <dgm:spPr/>
      <dgm:t>
        <a:bodyPr/>
        <a:lstStyle/>
        <a:p>
          <a:endParaRPr lang="en-US"/>
        </a:p>
      </dgm:t>
    </dgm:pt>
    <dgm:pt modelId="{10BD8C3F-6EA9-AB4A-BBCA-7A4DFE94DE6B}">
      <dgm:prSet custT="1"/>
      <dgm:spPr/>
      <dgm:t>
        <a:bodyPr/>
        <a:lstStyle/>
        <a:p>
          <a:r>
            <a:rPr lang="en-US" sz="1500" dirty="0"/>
            <a:t>Post-9/11 GI Bill</a:t>
          </a:r>
        </a:p>
      </dgm:t>
    </dgm:pt>
    <dgm:pt modelId="{7E0BAEFC-EF60-5E4F-811E-97EB48753E3F}" type="parTrans" cxnId="{E497EAF5-CDA4-8E40-BDC6-771052B5BC44}">
      <dgm:prSet/>
      <dgm:spPr/>
      <dgm:t>
        <a:bodyPr/>
        <a:lstStyle/>
        <a:p>
          <a:endParaRPr lang="en-US"/>
        </a:p>
      </dgm:t>
    </dgm:pt>
    <dgm:pt modelId="{79569340-AB5B-134C-AF60-27EAF5CB2EBD}" type="sibTrans" cxnId="{E497EAF5-CDA4-8E40-BDC6-771052B5BC44}">
      <dgm:prSet/>
      <dgm:spPr/>
      <dgm:t>
        <a:bodyPr/>
        <a:lstStyle/>
        <a:p>
          <a:endParaRPr lang="en-US"/>
        </a:p>
      </dgm:t>
    </dgm:pt>
    <dgm:pt modelId="{955FA22D-3288-9046-8F19-8052A28B16F0}">
      <dgm:prSet phldrT="[Text]" custT="1"/>
      <dgm:spPr/>
      <dgm:t>
        <a:bodyPr/>
        <a:lstStyle/>
        <a:p>
          <a:r>
            <a:rPr lang="en-US" sz="1500" dirty="0"/>
            <a:t>State EITC, Child Tax Credit</a:t>
          </a:r>
        </a:p>
      </dgm:t>
    </dgm:pt>
    <dgm:pt modelId="{95688B31-CF8C-2445-9EA6-8DE0B304DF79}" type="parTrans" cxnId="{35946975-5F42-2443-B2B0-54A66A4A9095}">
      <dgm:prSet/>
      <dgm:spPr/>
      <dgm:t>
        <a:bodyPr/>
        <a:lstStyle/>
        <a:p>
          <a:endParaRPr lang="en-US"/>
        </a:p>
      </dgm:t>
    </dgm:pt>
    <dgm:pt modelId="{89236C7E-D654-9E4C-ABE1-155E49BA302D}" type="sibTrans" cxnId="{35946975-5F42-2443-B2B0-54A66A4A9095}">
      <dgm:prSet/>
      <dgm:spPr/>
      <dgm:t>
        <a:bodyPr/>
        <a:lstStyle/>
        <a:p>
          <a:endParaRPr lang="en-US"/>
        </a:p>
      </dgm:t>
    </dgm:pt>
    <dgm:pt modelId="{E90CF348-4338-C74D-81F0-5223F7D73FC8}">
      <dgm:prSet custT="1"/>
      <dgm:spPr/>
      <dgm:t>
        <a:bodyPr/>
        <a:lstStyle/>
        <a:p>
          <a:r>
            <a:rPr lang="en-US" sz="1500" dirty="0"/>
            <a:t>Student's personal resources</a:t>
          </a:r>
        </a:p>
      </dgm:t>
    </dgm:pt>
    <dgm:pt modelId="{A3057F93-8387-D34D-BA8F-250B2959F1A8}" type="parTrans" cxnId="{F79F1B2F-ECF3-A14F-B004-5669934B9243}">
      <dgm:prSet/>
      <dgm:spPr/>
      <dgm:t>
        <a:bodyPr/>
        <a:lstStyle/>
        <a:p>
          <a:endParaRPr lang="en-US"/>
        </a:p>
      </dgm:t>
    </dgm:pt>
    <dgm:pt modelId="{28767EE7-2978-F94A-B956-1D3F45FF5FD6}" type="sibTrans" cxnId="{F79F1B2F-ECF3-A14F-B004-5669934B9243}">
      <dgm:prSet/>
      <dgm:spPr/>
      <dgm:t>
        <a:bodyPr/>
        <a:lstStyle/>
        <a:p>
          <a:endParaRPr lang="en-US"/>
        </a:p>
      </dgm:t>
    </dgm:pt>
    <dgm:pt modelId="{9EF00F66-D6AB-2041-B104-796CFBE7FC35}">
      <dgm:prSet custT="1"/>
      <dgm:spPr/>
      <dgm:t>
        <a:bodyPr/>
        <a:lstStyle/>
        <a:p>
          <a:r>
            <a:rPr lang="en-US" sz="1500" dirty="0"/>
            <a:t>Employers or other businesses</a:t>
          </a:r>
        </a:p>
      </dgm:t>
    </dgm:pt>
    <dgm:pt modelId="{74167453-9DF9-0047-924C-B2B2EF9C3B8D}" type="parTrans" cxnId="{75F1E302-090E-B94A-8601-7E386B095BC1}">
      <dgm:prSet/>
      <dgm:spPr/>
      <dgm:t>
        <a:bodyPr/>
        <a:lstStyle/>
        <a:p>
          <a:endParaRPr lang="en-US"/>
        </a:p>
      </dgm:t>
    </dgm:pt>
    <dgm:pt modelId="{8F48D299-61C8-4F4E-AABA-DCE65BB9773C}" type="sibTrans" cxnId="{75F1E302-090E-B94A-8601-7E386B095BC1}">
      <dgm:prSet/>
      <dgm:spPr/>
      <dgm:t>
        <a:bodyPr/>
        <a:lstStyle/>
        <a:p>
          <a:endParaRPr lang="en-US"/>
        </a:p>
      </dgm:t>
    </dgm:pt>
    <dgm:pt modelId="{4C5CDC0D-44EE-8947-BCCC-6CA43A81C384}">
      <dgm:prSet custT="1"/>
      <dgm:spPr/>
      <dgm:t>
        <a:bodyPr/>
        <a:lstStyle/>
        <a:p>
          <a:r>
            <a:rPr lang="en-US" sz="1500" dirty="0"/>
            <a:t>Tribal resources</a:t>
          </a:r>
        </a:p>
      </dgm:t>
    </dgm:pt>
    <dgm:pt modelId="{2EFFD146-74A2-AC4A-9E89-39AB49FCC79D}" type="parTrans" cxnId="{A1BF98B3-E8F6-1849-8451-220A413508BE}">
      <dgm:prSet/>
      <dgm:spPr/>
      <dgm:t>
        <a:bodyPr/>
        <a:lstStyle/>
        <a:p>
          <a:endParaRPr lang="en-US"/>
        </a:p>
      </dgm:t>
    </dgm:pt>
    <dgm:pt modelId="{458F87AD-4D3E-9B4B-9ABD-210FCB872240}" type="sibTrans" cxnId="{A1BF98B3-E8F6-1849-8451-220A413508BE}">
      <dgm:prSet/>
      <dgm:spPr/>
      <dgm:t>
        <a:bodyPr/>
        <a:lstStyle/>
        <a:p>
          <a:endParaRPr lang="en-US"/>
        </a:p>
      </dgm:t>
    </dgm:pt>
    <dgm:pt modelId="{2126FAE9-B4F6-5C47-A0FF-803FF39F07F3}">
      <dgm:prSet custT="1"/>
      <dgm:spPr/>
      <dgm:t>
        <a:bodyPr/>
        <a:lstStyle/>
        <a:p>
          <a:r>
            <a:rPr lang="en-US" sz="1500" dirty="0"/>
            <a:t>Foundations</a:t>
          </a:r>
        </a:p>
      </dgm:t>
    </dgm:pt>
    <dgm:pt modelId="{18550C40-DB5C-E245-BBC0-49C00F4040FE}" type="parTrans" cxnId="{B3168918-7449-CB47-9EC8-66EF9F90064D}">
      <dgm:prSet/>
      <dgm:spPr/>
      <dgm:t>
        <a:bodyPr/>
        <a:lstStyle/>
        <a:p>
          <a:endParaRPr lang="en-US"/>
        </a:p>
      </dgm:t>
    </dgm:pt>
    <dgm:pt modelId="{AAE281EB-EC79-E041-8CC9-F9D4052007FD}" type="sibTrans" cxnId="{B3168918-7449-CB47-9EC8-66EF9F90064D}">
      <dgm:prSet/>
      <dgm:spPr/>
      <dgm:t>
        <a:bodyPr/>
        <a:lstStyle/>
        <a:p>
          <a:endParaRPr lang="en-US"/>
        </a:p>
      </dgm:t>
    </dgm:pt>
    <dgm:pt modelId="{C12E2ACC-F26B-C443-A1C7-75FBB44B900D}">
      <dgm:prSet custT="1"/>
      <dgm:spPr/>
      <dgm:t>
        <a:bodyPr/>
        <a:lstStyle/>
        <a:p>
          <a:r>
            <a:rPr lang="en-US" sz="1500" dirty="0"/>
            <a:t>Scholarships</a:t>
          </a:r>
        </a:p>
      </dgm:t>
    </dgm:pt>
    <dgm:pt modelId="{A03007BC-4DD0-B74D-81A8-7267DF1359B4}" type="parTrans" cxnId="{098ACC0F-DB97-DD4C-8936-07DDBCBC5D84}">
      <dgm:prSet/>
      <dgm:spPr/>
      <dgm:t>
        <a:bodyPr/>
        <a:lstStyle/>
        <a:p>
          <a:endParaRPr lang="en-US"/>
        </a:p>
      </dgm:t>
    </dgm:pt>
    <dgm:pt modelId="{AB070647-1A40-1449-9391-A45D4F3354FB}" type="sibTrans" cxnId="{098ACC0F-DB97-DD4C-8936-07DDBCBC5D84}">
      <dgm:prSet/>
      <dgm:spPr/>
      <dgm:t>
        <a:bodyPr/>
        <a:lstStyle/>
        <a:p>
          <a:endParaRPr lang="en-US"/>
        </a:p>
      </dgm:t>
    </dgm:pt>
    <dgm:pt modelId="{263B818E-5009-D444-9F85-CEA8D083F900}">
      <dgm:prSet custT="1"/>
      <dgm:spPr/>
      <dgm:t>
        <a:bodyPr/>
        <a:lstStyle/>
        <a:p>
          <a:r>
            <a:rPr lang="en-US" sz="1500" dirty="0"/>
            <a:t>Emergency aid</a:t>
          </a:r>
        </a:p>
      </dgm:t>
    </dgm:pt>
    <dgm:pt modelId="{F149A7C1-DB99-CF45-9D92-3275D373B64B}" type="parTrans" cxnId="{02F5DF7B-605B-1D49-B658-1E7C0B129D95}">
      <dgm:prSet/>
      <dgm:spPr/>
      <dgm:t>
        <a:bodyPr/>
        <a:lstStyle/>
        <a:p>
          <a:endParaRPr lang="en-US"/>
        </a:p>
      </dgm:t>
    </dgm:pt>
    <dgm:pt modelId="{6CD91A79-2AE9-C041-909E-D90962A9A451}" type="sibTrans" cxnId="{02F5DF7B-605B-1D49-B658-1E7C0B129D95}">
      <dgm:prSet/>
      <dgm:spPr/>
      <dgm:t>
        <a:bodyPr/>
        <a:lstStyle/>
        <a:p>
          <a:endParaRPr lang="en-US"/>
        </a:p>
      </dgm:t>
    </dgm:pt>
    <dgm:pt modelId="{A3A54CA9-4CB9-E74D-9D73-65E5D55ADF19}">
      <dgm:prSet custT="1"/>
      <dgm:spPr/>
      <dgm:t>
        <a:bodyPr/>
        <a:lstStyle/>
        <a:p>
          <a:r>
            <a:rPr lang="en-US" sz="1500" dirty="0"/>
            <a:t>TANF</a:t>
          </a:r>
        </a:p>
      </dgm:t>
    </dgm:pt>
    <dgm:pt modelId="{AA0A92E4-42F2-454A-A82A-81E81C7039D0}" type="parTrans" cxnId="{262D0BBC-8D69-9B41-BF8C-3679987FFE3E}">
      <dgm:prSet/>
      <dgm:spPr/>
      <dgm:t>
        <a:bodyPr/>
        <a:lstStyle/>
        <a:p>
          <a:endParaRPr lang="en-US"/>
        </a:p>
      </dgm:t>
    </dgm:pt>
    <dgm:pt modelId="{8F14FC76-2FB4-634D-BC5D-1C8A032FBD1A}" type="sibTrans" cxnId="{262D0BBC-8D69-9B41-BF8C-3679987FFE3E}">
      <dgm:prSet/>
      <dgm:spPr/>
      <dgm:t>
        <a:bodyPr/>
        <a:lstStyle/>
        <a:p>
          <a:endParaRPr lang="en-US"/>
        </a:p>
      </dgm:t>
    </dgm:pt>
    <dgm:pt modelId="{BF9E1598-B0D6-C044-BF6D-DD5E5206DC78}">
      <dgm:prSet custT="1"/>
      <dgm:spPr/>
      <dgm:t>
        <a:bodyPr/>
        <a:lstStyle/>
        <a:p>
          <a:r>
            <a:rPr lang="en-US" sz="1500" dirty="0"/>
            <a:t>SNAP</a:t>
          </a:r>
        </a:p>
      </dgm:t>
    </dgm:pt>
    <dgm:pt modelId="{5C521647-A5F5-0242-845E-383E98EE6D2B}" type="parTrans" cxnId="{E80AD957-C529-9F4F-8B75-5BE7CE8B4428}">
      <dgm:prSet/>
      <dgm:spPr/>
      <dgm:t>
        <a:bodyPr/>
        <a:lstStyle/>
        <a:p>
          <a:endParaRPr lang="en-US"/>
        </a:p>
      </dgm:t>
    </dgm:pt>
    <dgm:pt modelId="{225BF51E-D963-EE4A-9343-66C07625AB1D}" type="sibTrans" cxnId="{E80AD957-C529-9F4F-8B75-5BE7CE8B4428}">
      <dgm:prSet/>
      <dgm:spPr/>
      <dgm:t>
        <a:bodyPr/>
        <a:lstStyle/>
        <a:p>
          <a:endParaRPr lang="en-US"/>
        </a:p>
      </dgm:t>
    </dgm:pt>
    <dgm:pt modelId="{61ABD72A-4458-3842-8544-971AB143058A}">
      <dgm:prSet custT="1"/>
      <dgm:spPr/>
      <dgm:t>
        <a:bodyPr/>
        <a:lstStyle/>
        <a:p>
          <a:r>
            <a:rPr lang="en-US" sz="1500" dirty="0"/>
            <a:t>Education Tax Credits</a:t>
          </a:r>
        </a:p>
      </dgm:t>
    </dgm:pt>
    <dgm:pt modelId="{6D68AC78-C633-8541-BDCC-32256938F4BA}" type="parTrans" cxnId="{3AC65ECD-4F48-C34C-97DA-45DA7ED88E82}">
      <dgm:prSet/>
      <dgm:spPr/>
      <dgm:t>
        <a:bodyPr/>
        <a:lstStyle/>
        <a:p>
          <a:endParaRPr lang="en-US"/>
        </a:p>
      </dgm:t>
    </dgm:pt>
    <dgm:pt modelId="{399977B8-CB59-8E40-B4A4-A7AE10CD8AF7}" type="sibTrans" cxnId="{3AC65ECD-4F48-C34C-97DA-45DA7ED88E82}">
      <dgm:prSet/>
      <dgm:spPr/>
      <dgm:t>
        <a:bodyPr/>
        <a:lstStyle/>
        <a:p>
          <a:endParaRPr lang="en-US"/>
        </a:p>
      </dgm:t>
    </dgm:pt>
    <dgm:pt modelId="{42C66899-B32D-9348-847F-5FFF44F734B1}">
      <dgm:prSet custT="1"/>
      <dgm:spPr/>
      <dgm:t>
        <a:bodyPr/>
        <a:lstStyle/>
        <a:p>
          <a:r>
            <a:rPr lang="en-US" sz="1500" dirty="0"/>
            <a:t>Medicaid</a:t>
          </a:r>
        </a:p>
      </dgm:t>
    </dgm:pt>
    <dgm:pt modelId="{A2E42767-E8D5-5B42-A9DB-09D714D40CAB}" type="parTrans" cxnId="{7327F6DA-974B-DA49-81C2-F66AE52F439D}">
      <dgm:prSet/>
      <dgm:spPr/>
      <dgm:t>
        <a:bodyPr/>
        <a:lstStyle/>
        <a:p>
          <a:endParaRPr lang="en-US"/>
        </a:p>
      </dgm:t>
    </dgm:pt>
    <dgm:pt modelId="{A98D4E61-E130-6240-B4BF-016F3015085D}" type="sibTrans" cxnId="{7327F6DA-974B-DA49-81C2-F66AE52F439D}">
      <dgm:prSet/>
      <dgm:spPr/>
      <dgm:t>
        <a:bodyPr/>
        <a:lstStyle/>
        <a:p>
          <a:endParaRPr lang="en-US"/>
        </a:p>
      </dgm:t>
    </dgm:pt>
    <dgm:pt modelId="{0793BFBD-5BC6-E446-80C2-0A3F3C30C3DB}">
      <dgm:prSet custT="1"/>
      <dgm:spPr/>
      <dgm:t>
        <a:bodyPr/>
        <a:lstStyle/>
        <a:p>
          <a:r>
            <a:rPr lang="en-US" sz="1500" dirty="0"/>
            <a:t>Child Care Subsidies</a:t>
          </a:r>
        </a:p>
      </dgm:t>
    </dgm:pt>
    <dgm:pt modelId="{FA3A2F3E-F635-4643-A7C7-AB8255CD22EF}" type="parTrans" cxnId="{A18A5B01-828C-834C-9117-F9C470F5746E}">
      <dgm:prSet/>
      <dgm:spPr/>
      <dgm:t>
        <a:bodyPr/>
        <a:lstStyle/>
        <a:p>
          <a:endParaRPr lang="en-US"/>
        </a:p>
      </dgm:t>
    </dgm:pt>
    <dgm:pt modelId="{5FE60D86-804A-9E49-B542-F8A2EBED1F63}" type="sibTrans" cxnId="{A18A5B01-828C-834C-9117-F9C470F5746E}">
      <dgm:prSet/>
      <dgm:spPr/>
      <dgm:t>
        <a:bodyPr/>
        <a:lstStyle/>
        <a:p>
          <a:endParaRPr lang="en-US"/>
        </a:p>
      </dgm:t>
    </dgm:pt>
    <dgm:pt modelId="{E756AB57-D017-C24A-AABB-118CA4648CB1}">
      <dgm:prSet custT="1"/>
      <dgm:spPr/>
      <dgm:t>
        <a:bodyPr/>
        <a:lstStyle/>
        <a:p>
          <a:r>
            <a:rPr lang="en-US" sz="1500" dirty="0"/>
            <a:t>Public Housing Assistance</a:t>
          </a:r>
        </a:p>
      </dgm:t>
    </dgm:pt>
    <dgm:pt modelId="{28447ABF-FF7E-4A4D-9541-8B718E85422B}" type="parTrans" cxnId="{AAA648BD-0CEB-1F4D-8843-FBF9A6641E36}">
      <dgm:prSet/>
      <dgm:spPr/>
      <dgm:t>
        <a:bodyPr/>
        <a:lstStyle/>
        <a:p>
          <a:endParaRPr lang="en-US"/>
        </a:p>
      </dgm:t>
    </dgm:pt>
    <dgm:pt modelId="{EA5F67BC-6396-3247-8CF4-347BF8FB6F64}" type="sibTrans" cxnId="{AAA648BD-0CEB-1F4D-8843-FBF9A6641E36}">
      <dgm:prSet/>
      <dgm:spPr/>
      <dgm:t>
        <a:bodyPr/>
        <a:lstStyle/>
        <a:p>
          <a:endParaRPr lang="en-US"/>
        </a:p>
      </dgm:t>
    </dgm:pt>
    <dgm:pt modelId="{8ED2741C-E264-8043-BC48-401A95A7C890}" type="pres">
      <dgm:prSet presAssocID="{3322BCF2-5229-964C-990A-CDC405E0FAD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107DB8-D30F-0441-8C5C-2886D9832E8B}" type="pres">
      <dgm:prSet presAssocID="{F4A4293C-520C-7443-991F-015F17CB3B6D}" presName="root" presStyleCnt="0"/>
      <dgm:spPr/>
    </dgm:pt>
    <dgm:pt modelId="{164ACAB4-13BA-474D-8D41-05E05D74CA55}" type="pres">
      <dgm:prSet presAssocID="{F4A4293C-520C-7443-991F-015F17CB3B6D}" presName="rootComposite" presStyleCnt="0"/>
      <dgm:spPr/>
    </dgm:pt>
    <dgm:pt modelId="{48509C23-ACC7-B74F-8031-D17E76A1B470}" type="pres">
      <dgm:prSet presAssocID="{F4A4293C-520C-7443-991F-015F17CB3B6D}" presName="rootText" presStyleLbl="node1" presStyleIdx="0" presStyleCnt="5" custScaleX="155035" custScaleY="150944"/>
      <dgm:spPr/>
    </dgm:pt>
    <dgm:pt modelId="{467493D2-F260-E744-8503-E7D4306BEE6A}" type="pres">
      <dgm:prSet presAssocID="{F4A4293C-520C-7443-991F-015F17CB3B6D}" presName="rootConnector" presStyleLbl="node1" presStyleIdx="0" presStyleCnt="5"/>
      <dgm:spPr/>
    </dgm:pt>
    <dgm:pt modelId="{7DCA66A9-B3E9-514B-B7F8-40D706D0C772}" type="pres">
      <dgm:prSet presAssocID="{F4A4293C-520C-7443-991F-015F17CB3B6D}" presName="childShape" presStyleCnt="0"/>
      <dgm:spPr/>
    </dgm:pt>
    <dgm:pt modelId="{67382461-1E9C-544B-8BDC-4573B348083E}" type="pres">
      <dgm:prSet presAssocID="{DD8F54E7-DE6D-7E48-ABAB-DCDDF4B49C9D}" presName="Name13" presStyleLbl="parChTrans1D2" presStyleIdx="0" presStyleCnt="20"/>
      <dgm:spPr/>
    </dgm:pt>
    <dgm:pt modelId="{AB4443CE-0D37-1B49-8445-0F25D01A7CFF}" type="pres">
      <dgm:prSet presAssocID="{3131D737-E9EF-0643-AEC8-3B9638F96CF8}" presName="childText" presStyleLbl="bgAcc1" presStyleIdx="0" presStyleCnt="20" custScaleX="200875" custScaleY="139835">
        <dgm:presLayoutVars>
          <dgm:bulletEnabled val="1"/>
        </dgm:presLayoutVars>
      </dgm:prSet>
      <dgm:spPr/>
    </dgm:pt>
    <dgm:pt modelId="{EECC882A-D5F1-5043-AAD2-0E1309A2A965}" type="pres">
      <dgm:prSet presAssocID="{E9532A38-961E-704D-81E2-9C182374B8C0}" presName="Name13" presStyleLbl="parChTrans1D2" presStyleIdx="1" presStyleCnt="20"/>
      <dgm:spPr/>
    </dgm:pt>
    <dgm:pt modelId="{A810CF7D-4FD9-A145-BEE8-BFE1CE77CCD5}" type="pres">
      <dgm:prSet presAssocID="{187E6D2B-B59E-6040-8942-2916BC465F48}" presName="childText" presStyleLbl="bgAcc1" presStyleIdx="1" presStyleCnt="20" custScaleX="239285" custScaleY="127812">
        <dgm:presLayoutVars>
          <dgm:bulletEnabled val="1"/>
        </dgm:presLayoutVars>
      </dgm:prSet>
      <dgm:spPr/>
    </dgm:pt>
    <dgm:pt modelId="{B95C9C9C-076A-014E-BE6A-68DA4810C83B}" type="pres">
      <dgm:prSet presAssocID="{EEE6F6BC-CB59-FD47-84AB-A3CDD7E0B542}" presName="Name13" presStyleLbl="parChTrans1D2" presStyleIdx="2" presStyleCnt="20"/>
      <dgm:spPr/>
    </dgm:pt>
    <dgm:pt modelId="{207AA9A8-7C49-3844-BBED-6F4C9B5EBEE5}" type="pres">
      <dgm:prSet presAssocID="{235E75C0-CC78-B545-8790-CEAB7A511C9D}" presName="childText" presStyleLbl="bgAcc1" presStyleIdx="2" presStyleCnt="20" custScaleX="239781" custScaleY="132438">
        <dgm:presLayoutVars>
          <dgm:bulletEnabled val="1"/>
        </dgm:presLayoutVars>
      </dgm:prSet>
      <dgm:spPr/>
    </dgm:pt>
    <dgm:pt modelId="{FBF40DA3-72E3-9349-95C7-0927F61CBB5B}" type="pres">
      <dgm:prSet presAssocID="{5881698E-F2B7-6C41-9B47-53291E50BFCB}" presName="Name13" presStyleLbl="parChTrans1D2" presStyleIdx="3" presStyleCnt="20"/>
      <dgm:spPr/>
    </dgm:pt>
    <dgm:pt modelId="{8423720F-870A-DF40-A477-0C177FE0FF9C}" type="pres">
      <dgm:prSet presAssocID="{7BF62B98-C1B1-2041-82C8-FF3D25E569F1}" presName="childText" presStyleLbl="bgAcc1" presStyleIdx="3" presStyleCnt="20" custScaleX="240008" custScaleY="129065">
        <dgm:presLayoutVars>
          <dgm:bulletEnabled val="1"/>
        </dgm:presLayoutVars>
      </dgm:prSet>
      <dgm:spPr/>
    </dgm:pt>
    <dgm:pt modelId="{4767A44F-56C5-594D-A957-A949D1471624}" type="pres">
      <dgm:prSet presAssocID="{7E0BAEFC-EF60-5E4F-811E-97EB48753E3F}" presName="Name13" presStyleLbl="parChTrans1D2" presStyleIdx="4" presStyleCnt="20"/>
      <dgm:spPr/>
    </dgm:pt>
    <dgm:pt modelId="{31B2AE79-A6DB-1947-9135-4B224FA836AC}" type="pres">
      <dgm:prSet presAssocID="{10BD8C3F-6EA9-AB4A-BBCA-7A4DFE94DE6B}" presName="childText" presStyleLbl="bgAcc1" presStyleIdx="4" presStyleCnt="20" custScaleX="164201" custScaleY="100949">
        <dgm:presLayoutVars>
          <dgm:bulletEnabled val="1"/>
        </dgm:presLayoutVars>
      </dgm:prSet>
      <dgm:spPr/>
    </dgm:pt>
    <dgm:pt modelId="{84FA65AA-2D5B-9749-85C9-D19903D5526A}" type="pres">
      <dgm:prSet presAssocID="{9A6DA700-FA4C-814C-85C7-91A5EFEEE2D0}" presName="root" presStyleCnt="0"/>
      <dgm:spPr/>
    </dgm:pt>
    <dgm:pt modelId="{DB177020-3591-094C-A0AE-1D2CF4608724}" type="pres">
      <dgm:prSet presAssocID="{9A6DA700-FA4C-814C-85C7-91A5EFEEE2D0}" presName="rootComposite" presStyleCnt="0"/>
      <dgm:spPr/>
    </dgm:pt>
    <dgm:pt modelId="{F453EF5C-068E-CC4A-9041-5FC2B560C20A}" type="pres">
      <dgm:prSet presAssocID="{9A6DA700-FA4C-814C-85C7-91A5EFEEE2D0}" presName="rootText" presStyleLbl="node1" presStyleIdx="1" presStyleCnt="5" custScaleX="121600" custScaleY="146039"/>
      <dgm:spPr/>
    </dgm:pt>
    <dgm:pt modelId="{F2986BE3-04A5-6E4A-93BD-4A8C56686FB3}" type="pres">
      <dgm:prSet presAssocID="{9A6DA700-FA4C-814C-85C7-91A5EFEEE2D0}" presName="rootConnector" presStyleLbl="node1" presStyleIdx="1" presStyleCnt="5"/>
      <dgm:spPr/>
    </dgm:pt>
    <dgm:pt modelId="{9664F596-9833-A041-B857-5E6638EBFC48}" type="pres">
      <dgm:prSet presAssocID="{9A6DA700-FA4C-814C-85C7-91A5EFEEE2D0}" presName="childShape" presStyleCnt="0"/>
      <dgm:spPr/>
    </dgm:pt>
    <dgm:pt modelId="{E4DFE841-4B39-014C-8A9C-4825719C352D}" type="pres">
      <dgm:prSet presAssocID="{BEE10DDB-D8DD-004C-9EAC-1F1757159E84}" presName="Name13" presStyleLbl="parChTrans1D2" presStyleIdx="5" presStyleCnt="20"/>
      <dgm:spPr/>
    </dgm:pt>
    <dgm:pt modelId="{C113D378-F2E0-2247-997A-4A04CB8C206A}" type="pres">
      <dgm:prSet presAssocID="{E96CFA6E-D99A-CE41-9282-B334BE9945FD}" presName="childText" presStyleLbl="bgAcc1" presStyleIdx="5" presStyleCnt="20" custScaleX="117913" custScaleY="128828">
        <dgm:presLayoutVars>
          <dgm:bulletEnabled val="1"/>
        </dgm:presLayoutVars>
      </dgm:prSet>
      <dgm:spPr/>
    </dgm:pt>
    <dgm:pt modelId="{4D6C14A6-2BE4-A446-87FB-7E5C1069687F}" type="pres">
      <dgm:prSet presAssocID="{BAAAC1FF-751B-C74E-83EC-98768929A74B}" presName="Name13" presStyleLbl="parChTrans1D2" presStyleIdx="6" presStyleCnt="20"/>
      <dgm:spPr/>
    </dgm:pt>
    <dgm:pt modelId="{2BF609D1-1EC1-6D41-A77E-FE7F9AAE7B06}" type="pres">
      <dgm:prSet presAssocID="{7665BAC2-9B1C-CF4E-AEE5-C2287A31F229}" presName="childText" presStyleLbl="bgAcc1" presStyleIdx="6" presStyleCnt="20" custScaleX="132439" custScaleY="131195">
        <dgm:presLayoutVars>
          <dgm:bulletEnabled val="1"/>
        </dgm:presLayoutVars>
      </dgm:prSet>
      <dgm:spPr/>
    </dgm:pt>
    <dgm:pt modelId="{414F984B-8943-DF41-A39D-E6247A5EE95F}" type="pres">
      <dgm:prSet presAssocID="{95688B31-CF8C-2445-9EA6-8DE0B304DF79}" presName="Name13" presStyleLbl="parChTrans1D2" presStyleIdx="7" presStyleCnt="20"/>
      <dgm:spPr/>
    </dgm:pt>
    <dgm:pt modelId="{65A4CBCC-E7FD-0148-ACD0-56BAE0409FD9}" type="pres">
      <dgm:prSet presAssocID="{955FA22D-3288-9046-8F19-8052A28B16F0}" presName="childText" presStyleLbl="bgAcc1" presStyleIdx="7" presStyleCnt="20" custScaleX="126133" custScaleY="168107">
        <dgm:presLayoutVars>
          <dgm:bulletEnabled val="1"/>
        </dgm:presLayoutVars>
      </dgm:prSet>
      <dgm:spPr/>
    </dgm:pt>
    <dgm:pt modelId="{D08EDC52-E880-854E-9B35-534BB88B70F4}" type="pres">
      <dgm:prSet presAssocID="{C9F93425-3E02-F74B-A5BC-E267A44E8502}" presName="root" presStyleCnt="0"/>
      <dgm:spPr/>
    </dgm:pt>
    <dgm:pt modelId="{9C3D98C9-95D8-E744-A026-13F9EE2D8F2D}" type="pres">
      <dgm:prSet presAssocID="{C9F93425-3E02-F74B-A5BC-E267A44E8502}" presName="rootComposite" presStyleCnt="0"/>
      <dgm:spPr/>
    </dgm:pt>
    <dgm:pt modelId="{EBE2F6BC-3A0D-5943-82D2-36A15FBE5589}" type="pres">
      <dgm:prSet presAssocID="{C9F93425-3E02-F74B-A5BC-E267A44E8502}" presName="rootText" presStyleLbl="node1" presStyleIdx="2" presStyleCnt="5" custScaleX="119795" custScaleY="141134"/>
      <dgm:spPr/>
    </dgm:pt>
    <dgm:pt modelId="{C600D412-A3E4-434B-8F23-D518207F45FB}" type="pres">
      <dgm:prSet presAssocID="{C9F93425-3E02-F74B-A5BC-E267A44E8502}" presName="rootConnector" presStyleLbl="node1" presStyleIdx="2" presStyleCnt="5"/>
      <dgm:spPr/>
    </dgm:pt>
    <dgm:pt modelId="{8EF2123F-3F93-3849-AA0D-EE5AE53C1CE9}" type="pres">
      <dgm:prSet presAssocID="{C9F93425-3E02-F74B-A5BC-E267A44E8502}" presName="childShape" presStyleCnt="0"/>
      <dgm:spPr/>
    </dgm:pt>
    <dgm:pt modelId="{F3FB8793-CC4F-724C-9816-75F36BF24ECE}" type="pres">
      <dgm:prSet presAssocID="{A3057F93-8387-D34D-BA8F-250B2959F1A8}" presName="Name13" presStyleLbl="parChTrans1D2" presStyleIdx="8" presStyleCnt="20"/>
      <dgm:spPr/>
    </dgm:pt>
    <dgm:pt modelId="{77914C9C-C0D3-3B4F-8EF0-C36E3FC658EE}" type="pres">
      <dgm:prSet presAssocID="{E90CF348-4338-C74D-81F0-5223F7D73FC8}" presName="childText" presStyleLbl="bgAcc1" presStyleIdx="8" presStyleCnt="20" custScaleX="124702" custScaleY="133412">
        <dgm:presLayoutVars>
          <dgm:bulletEnabled val="1"/>
        </dgm:presLayoutVars>
      </dgm:prSet>
      <dgm:spPr/>
    </dgm:pt>
    <dgm:pt modelId="{4F477E86-3D4A-2349-942F-8F947E514855}" type="pres">
      <dgm:prSet presAssocID="{74167453-9DF9-0047-924C-B2B2EF9C3B8D}" presName="Name13" presStyleLbl="parChTrans1D2" presStyleIdx="9" presStyleCnt="20"/>
      <dgm:spPr/>
    </dgm:pt>
    <dgm:pt modelId="{6E5247D2-3B29-A44A-8F46-60C93F6D3902}" type="pres">
      <dgm:prSet presAssocID="{9EF00F66-D6AB-2041-B104-796CFBE7FC35}" presName="childText" presStyleLbl="bgAcc1" presStyleIdx="9" presStyleCnt="20" custScaleX="127167" custScaleY="185578">
        <dgm:presLayoutVars>
          <dgm:bulletEnabled val="1"/>
        </dgm:presLayoutVars>
      </dgm:prSet>
      <dgm:spPr/>
    </dgm:pt>
    <dgm:pt modelId="{ACF7B824-3DDC-694F-8535-845535777F6C}" type="pres">
      <dgm:prSet presAssocID="{18550C40-DB5C-E245-BBC0-49C00F4040FE}" presName="Name13" presStyleLbl="parChTrans1D2" presStyleIdx="10" presStyleCnt="20"/>
      <dgm:spPr/>
    </dgm:pt>
    <dgm:pt modelId="{32D07762-877C-5049-89C2-F160CC7A9AD9}" type="pres">
      <dgm:prSet presAssocID="{2126FAE9-B4F6-5C47-A0FF-803FF39F07F3}" presName="childText" presStyleLbl="bgAcc1" presStyleIdx="10" presStyleCnt="20" custScaleX="137403" custScaleY="74520">
        <dgm:presLayoutVars>
          <dgm:bulletEnabled val="1"/>
        </dgm:presLayoutVars>
      </dgm:prSet>
      <dgm:spPr/>
    </dgm:pt>
    <dgm:pt modelId="{08CD1377-E6B5-584B-9DB4-4F77661CCB55}" type="pres">
      <dgm:prSet presAssocID="{2EFFD146-74A2-AC4A-9E89-39AB49FCC79D}" presName="Name13" presStyleLbl="parChTrans1D2" presStyleIdx="11" presStyleCnt="20"/>
      <dgm:spPr/>
    </dgm:pt>
    <dgm:pt modelId="{34D1ADC3-9BBE-7443-8682-C7A26242DCF0}" type="pres">
      <dgm:prSet presAssocID="{4C5CDC0D-44EE-8947-BCCC-6CA43A81C384}" presName="childText" presStyleLbl="bgAcc1" presStyleIdx="11" presStyleCnt="20" custScaleX="127968" custScaleY="110178">
        <dgm:presLayoutVars>
          <dgm:bulletEnabled val="1"/>
        </dgm:presLayoutVars>
      </dgm:prSet>
      <dgm:spPr/>
    </dgm:pt>
    <dgm:pt modelId="{B109AB82-CE49-4C49-B696-4CEBB73B5BEA}" type="pres">
      <dgm:prSet presAssocID="{D35F893B-7B6D-8C40-BFCF-057D9BF686D2}" presName="root" presStyleCnt="0"/>
      <dgm:spPr/>
    </dgm:pt>
    <dgm:pt modelId="{518DC57A-5329-6447-99FE-DD1C0D7E54C8}" type="pres">
      <dgm:prSet presAssocID="{D35F893B-7B6D-8C40-BFCF-057D9BF686D2}" presName="rootComposite" presStyleCnt="0"/>
      <dgm:spPr/>
    </dgm:pt>
    <dgm:pt modelId="{2CE9E300-AFB9-8E49-B571-E3E4790978FC}" type="pres">
      <dgm:prSet presAssocID="{D35F893B-7B6D-8C40-BFCF-057D9BF686D2}" presName="rootText" presStyleLbl="node1" presStyleIdx="3" presStyleCnt="5" custScaleX="128137" custScaleY="136228"/>
      <dgm:spPr/>
    </dgm:pt>
    <dgm:pt modelId="{DBA6468D-B5BA-4E40-949E-76007CA2DE76}" type="pres">
      <dgm:prSet presAssocID="{D35F893B-7B6D-8C40-BFCF-057D9BF686D2}" presName="rootConnector" presStyleLbl="node1" presStyleIdx="3" presStyleCnt="5"/>
      <dgm:spPr/>
    </dgm:pt>
    <dgm:pt modelId="{2790206E-7874-D04E-808C-B491F8C203F5}" type="pres">
      <dgm:prSet presAssocID="{D35F893B-7B6D-8C40-BFCF-057D9BF686D2}" presName="childShape" presStyleCnt="0"/>
      <dgm:spPr/>
    </dgm:pt>
    <dgm:pt modelId="{ED6E8204-A1A6-8445-A17F-79309C3D181C}" type="pres">
      <dgm:prSet presAssocID="{A03007BC-4DD0-B74D-81A8-7267DF1359B4}" presName="Name13" presStyleLbl="parChTrans1D2" presStyleIdx="12" presStyleCnt="20"/>
      <dgm:spPr/>
    </dgm:pt>
    <dgm:pt modelId="{0F6E11B8-FC1A-4446-AD23-804405861C84}" type="pres">
      <dgm:prSet presAssocID="{C12E2ACC-F26B-C443-A1C7-75FBB44B900D}" presName="childText" presStyleLbl="bgAcc1" presStyleIdx="12" presStyleCnt="20" custScaleX="151314" custScaleY="105503">
        <dgm:presLayoutVars>
          <dgm:bulletEnabled val="1"/>
        </dgm:presLayoutVars>
      </dgm:prSet>
      <dgm:spPr/>
    </dgm:pt>
    <dgm:pt modelId="{F8D39C5D-321E-004D-9A3D-FCD17D2B4DC3}" type="pres">
      <dgm:prSet presAssocID="{F149A7C1-DB99-CF45-9D92-3275D373B64B}" presName="Name13" presStyleLbl="parChTrans1D2" presStyleIdx="13" presStyleCnt="20"/>
      <dgm:spPr/>
    </dgm:pt>
    <dgm:pt modelId="{D1CCEFD7-989E-E44E-BDA0-D1BEF311FC09}" type="pres">
      <dgm:prSet presAssocID="{263B818E-5009-D444-9F85-CEA8D083F900}" presName="childText" presStyleLbl="bgAcc1" presStyleIdx="13" presStyleCnt="20" custScaleX="131195" custScaleY="101581">
        <dgm:presLayoutVars>
          <dgm:bulletEnabled val="1"/>
        </dgm:presLayoutVars>
      </dgm:prSet>
      <dgm:spPr/>
    </dgm:pt>
    <dgm:pt modelId="{C907833B-C703-EC49-B33D-38BDB078A578}" type="pres">
      <dgm:prSet presAssocID="{A9AEDD2F-E130-1344-A25A-F1D47A877942}" presName="root" presStyleCnt="0"/>
      <dgm:spPr/>
    </dgm:pt>
    <dgm:pt modelId="{D985854C-DDDF-DA41-9D1C-F879430D889A}" type="pres">
      <dgm:prSet presAssocID="{A9AEDD2F-E130-1344-A25A-F1D47A877942}" presName="rootComposite" presStyleCnt="0"/>
      <dgm:spPr/>
    </dgm:pt>
    <dgm:pt modelId="{7069EEFC-73B6-9A41-96FF-86C889D309E4}" type="pres">
      <dgm:prSet presAssocID="{A9AEDD2F-E130-1344-A25A-F1D47A877942}" presName="rootText" presStyleLbl="node1" presStyleIdx="4" presStyleCnt="5" custScaleX="153518" custScaleY="148684"/>
      <dgm:spPr/>
    </dgm:pt>
    <dgm:pt modelId="{B72C2378-4544-EB4C-9718-06DD84CE103F}" type="pres">
      <dgm:prSet presAssocID="{A9AEDD2F-E130-1344-A25A-F1D47A877942}" presName="rootConnector" presStyleLbl="node1" presStyleIdx="4" presStyleCnt="5"/>
      <dgm:spPr/>
    </dgm:pt>
    <dgm:pt modelId="{35D70657-D15F-314B-B7BA-DD545A44048A}" type="pres">
      <dgm:prSet presAssocID="{A9AEDD2F-E130-1344-A25A-F1D47A877942}" presName="childShape" presStyleCnt="0"/>
      <dgm:spPr/>
    </dgm:pt>
    <dgm:pt modelId="{40032F74-0819-004A-A265-EDCCE7A0D8D4}" type="pres">
      <dgm:prSet presAssocID="{AA0A92E4-42F2-454A-A82A-81E81C7039D0}" presName="Name13" presStyleLbl="parChTrans1D2" presStyleIdx="14" presStyleCnt="20"/>
      <dgm:spPr/>
    </dgm:pt>
    <dgm:pt modelId="{56D4972D-78C3-6D48-99CA-875A414983B2}" type="pres">
      <dgm:prSet presAssocID="{A3A54CA9-4CB9-E74D-9D73-65E5D55ADF19}" presName="childText" presStyleLbl="bgAcc1" presStyleIdx="14" presStyleCnt="20">
        <dgm:presLayoutVars>
          <dgm:bulletEnabled val="1"/>
        </dgm:presLayoutVars>
      </dgm:prSet>
      <dgm:spPr/>
    </dgm:pt>
    <dgm:pt modelId="{8BB4F6BA-0162-0549-AA49-F90EE128D4DB}" type="pres">
      <dgm:prSet presAssocID="{5C521647-A5F5-0242-845E-383E98EE6D2B}" presName="Name13" presStyleLbl="parChTrans1D2" presStyleIdx="15" presStyleCnt="20"/>
      <dgm:spPr/>
    </dgm:pt>
    <dgm:pt modelId="{F1788037-CF5A-0F4F-B6C9-61C73E161F8B}" type="pres">
      <dgm:prSet presAssocID="{BF9E1598-B0D6-C044-BF6D-DD5E5206DC78}" presName="childText" presStyleLbl="bgAcc1" presStyleIdx="15" presStyleCnt="20">
        <dgm:presLayoutVars>
          <dgm:bulletEnabled val="1"/>
        </dgm:presLayoutVars>
      </dgm:prSet>
      <dgm:spPr/>
    </dgm:pt>
    <dgm:pt modelId="{11F13CF5-45CF-D349-B4D9-E6839A84084F}" type="pres">
      <dgm:prSet presAssocID="{6D68AC78-C633-8541-BDCC-32256938F4BA}" presName="Name13" presStyleLbl="parChTrans1D2" presStyleIdx="16" presStyleCnt="20"/>
      <dgm:spPr/>
    </dgm:pt>
    <dgm:pt modelId="{CF221967-5957-8F4D-98F6-5F3356E365D1}" type="pres">
      <dgm:prSet presAssocID="{61ABD72A-4458-3842-8544-971AB143058A}" presName="childText" presStyleLbl="bgAcc1" presStyleIdx="16" presStyleCnt="20" custScaleX="124119">
        <dgm:presLayoutVars>
          <dgm:bulletEnabled val="1"/>
        </dgm:presLayoutVars>
      </dgm:prSet>
      <dgm:spPr/>
    </dgm:pt>
    <dgm:pt modelId="{9A30D5D9-6B35-FA46-B5A4-42B7D24C43A6}" type="pres">
      <dgm:prSet presAssocID="{A2E42767-E8D5-5B42-A9DB-09D714D40CAB}" presName="Name13" presStyleLbl="parChTrans1D2" presStyleIdx="17" presStyleCnt="20"/>
      <dgm:spPr/>
    </dgm:pt>
    <dgm:pt modelId="{AB06466F-8DCF-C244-BF47-EAE7CE911203}" type="pres">
      <dgm:prSet presAssocID="{42C66899-B32D-9348-847F-5FFF44F734B1}" presName="childText" presStyleLbl="bgAcc1" presStyleIdx="17" presStyleCnt="20" custScaleX="122811">
        <dgm:presLayoutVars>
          <dgm:bulletEnabled val="1"/>
        </dgm:presLayoutVars>
      </dgm:prSet>
      <dgm:spPr/>
    </dgm:pt>
    <dgm:pt modelId="{F5533DAB-1D26-F440-ABAD-A74FE52769EE}" type="pres">
      <dgm:prSet presAssocID="{FA3A2F3E-F635-4643-A7C7-AB8255CD22EF}" presName="Name13" presStyleLbl="parChTrans1D2" presStyleIdx="18" presStyleCnt="20"/>
      <dgm:spPr/>
    </dgm:pt>
    <dgm:pt modelId="{7B944DA3-4AB8-A44E-A7E3-080EEA3A4A3A}" type="pres">
      <dgm:prSet presAssocID="{0793BFBD-5BC6-E446-80C2-0A3F3C30C3DB}" presName="childText" presStyleLbl="bgAcc1" presStyleIdx="18" presStyleCnt="20" custScaleX="133918">
        <dgm:presLayoutVars>
          <dgm:bulletEnabled val="1"/>
        </dgm:presLayoutVars>
      </dgm:prSet>
      <dgm:spPr/>
    </dgm:pt>
    <dgm:pt modelId="{8B645894-AAD0-D94F-8E79-CF55D0445C8A}" type="pres">
      <dgm:prSet presAssocID="{28447ABF-FF7E-4A4D-9541-8B718E85422B}" presName="Name13" presStyleLbl="parChTrans1D2" presStyleIdx="19" presStyleCnt="20"/>
      <dgm:spPr/>
    </dgm:pt>
    <dgm:pt modelId="{13B868DF-B6E5-2947-9095-03C34005100D}" type="pres">
      <dgm:prSet presAssocID="{E756AB57-D017-C24A-AABB-118CA4648CB1}" presName="childText" presStyleLbl="bgAcc1" presStyleIdx="19" presStyleCnt="20" custScaleX="163317">
        <dgm:presLayoutVars>
          <dgm:bulletEnabled val="1"/>
        </dgm:presLayoutVars>
      </dgm:prSet>
      <dgm:spPr/>
    </dgm:pt>
  </dgm:ptLst>
  <dgm:cxnLst>
    <dgm:cxn modelId="{A18A5B01-828C-834C-9117-F9C470F5746E}" srcId="{A9AEDD2F-E130-1344-A25A-F1D47A877942}" destId="{0793BFBD-5BC6-E446-80C2-0A3F3C30C3DB}" srcOrd="4" destOrd="0" parTransId="{FA3A2F3E-F635-4643-A7C7-AB8255CD22EF}" sibTransId="{5FE60D86-804A-9E49-B542-F8A2EBED1F63}"/>
    <dgm:cxn modelId="{75F1E302-090E-B94A-8601-7E386B095BC1}" srcId="{C9F93425-3E02-F74B-A5BC-E267A44E8502}" destId="{9EF00F66-D6AB-2041-B104-796CFBE7FC35}" srcOrd="1" destOrd="0" parTransId="{74167453-9DF9-0047-924C-B2B2EF9C3B8D}" sibTransId="{8F48D299-61C8-4F4E-AABA-DCE65BB9773C}"/>
    <dgm:cxn modelId="{429BF108-C6CF-014F-A6D7-4FBC9B98B2A9}" type="presOf" srcId="{E96CFA6E-D99A-CE41-9282-B334BE9945FD}" destId="{C113D378-F2E0-2247-997A-4A04CB8C206A}" srcOrd="0" destOrd="0" presId="urn:microsoft.com/office/officeart/2005/8/layout/hierarchy3"/>
    <dgm:cxn modelId="{41F0B10B-DD06-C844-A548-877BE57B0679}" type="presOf" srcId="{0793BFBD-5BC6-E446-80C2-0A3F3C30C3DB}" destId="{7B944DA3-4AB8-A44E-A7E3-080EEA3A4A3A}" srcOrd="0" destOrd="0" presId="urn:microsoft.com/office/officeart/2005/8/layout/hierarchy3"/>
    <dgm:cxn modelId="{098ACC0F-DB97-DD4C-8936-07DDBCBC5D84}" srcId="{D35F893B-7B6D-8C40-BFCF-057D9BF686D2}" destId="{C12E2ACC-F26B-C443-A1C7-75FBB44B900D}" srcOrd="0" destOrd="0" parTransId="{A03007BC-4DD0-B74D-81A8-7267DF1359B4}" sibTransId="{AB070647-1A40-1449-9391-A45D4F3354FB}"/>
    <dgm:cxn modelId="{640C9015-8B98-7A4D-9A71-FF09EEB93F89}" type="presOf" srcId="{BF9E1598-B0D6-C044-BF6D-DD5E5206DC78}" destId="{F1788037-CF5A-0F4F-B6C9-61C73E161F8B}" srcOrd="0" destOrd="0" presId="urn:microsoft.com/office/officeart/2005/8/layout/hierarchy3"/>
    <dgm:cxn modelId="{88A61516-9C00-FF47-9DBF-DA823E4A56B8}" type="presOf" srcId="{BAAAC1FF-751B-C74E-83EC-98768929A74B}" destId="{4D6C14A6-2BE4-A446-87FB-7E5C1069687F}" srcOrd="0" destOrd="0" presId="urn:microsoft.com/office/officeart/2005/8/layout/hierarchy3"/>
    <dgm:cxn modelId="{B3168918-7449-CB47-9EC8-66EF9F90064D}" srcId="{C9F93425-3E02-F74B-A5BC-E267A44E8502}" destId="{2126FAE9-B4F6-5C47-A0FF-803FF39F07F3}" srcOrd="2" destOrd="0" parTransId="{18550C40-DB5C-E245-BBC0-49C00F4040FE}" sibTransId="{AAE281EB-EC79-E041-8CC9-F9D4052007FD}"/>
    <dgm:cxn modelId="{1E879C25-EDBC-BF44-AE58-6C62C8A3ED9F}" type="presOf" srcId="{3322BCF2-5229-964C-990A-CDC405E0FAD5}" destId="{8ED2741C-E264-8043-BC48-401A95A7C890}" srcOrd="0" destOrd="0" presId="urn:microsoft.com/office/officeart/2005/8/layout/hierarchy3"/>
    <dgm:cxn modelId="{1C6D2F27-7EBC-B346-B063-C4FE0A8514E4}" srcId="{3322BCF2-5229-964C-990A-CDC405E0FAD5}" destId="{9A6DA700-FA4C-814C-85C7-91A5EFEEE2D0}" srcOrd="1" destOrd="0" parTransId="{B5A241E9-EC82-3845-BD22-E8A752F09765}" sibTransId="{EABEE828-C787-8C4B-B4FC-78B25A2D93B2}"/>
    <dgm:cxn modelId="{1E85242B-3690-E143-8727-E5EA06B20ACE}" srcId="{9A6DA700-FA4C-814C-85C7-91A5EFEEE2D0}" destId="{E96CFA6E-D99A-CE41-9282-B334BE9945FD}" srcOrd="0" destOrd="0" parTransId="{BEE10DDB-D8DD-004C-9EAC-1F1757159E84}" sibTransId="{635ADD57-11B2-DC4D-85E4-BF5C1C497211}"/>
    <dgm:cxn modelId="{F1B8922D-430E-3944-ADE7-37F0CD84B353}" type="presOf" srcId="{D35F893B-7B6D-8C40-BFCF-057D9BF686D2}" destId="{DBA6468D-B5BA-4E40-949E-76007CA2DE76}" srcOrd="1" destOrd="0" presId="urn:microsoft.com/office/officeart/2005/8/layout/hierarchy3"/>
    <dgm:cxn modelId="{F79F1B2F-ECF3-A14F-B004-5669934B9243}" srcId="{C9F93425-3E02-F74B-A5BC-E267A44E8502}" destId="{E90CF348-4338-C74D-81F0-5223F7D73FC8}" srcOrd="0" destOrd="0" parTransId="{A3057F93-8387-D34D-BA8F-250B2959F1A8}" sibTransId="{28767EE7-2978-F94A-B956-1D3F45FF5FD6}"/>
    <dgm:cxn modelId="{A593D33D-7031-164F-9788-FBAE9391EBF3}" type="presOf" srcId="{FA3A2F3E-F635-4643-A7C7-AB8255CD22EF}" destId="{F5533DAB-1D26-F440-ABAD-A74FE52769EE}" srcOrd="0" destOrd="0" presId="urn:microsoft.com/office/officeart/2005/8/layout/hierarchy3"/>
    <dgm:cxn modelId="{F91B1B4B-3E97-CD49-A92D-BFF44C05EC03}" type="presOf" srcId="{4C5CDC0D-44EE-8947-BCCC-6CA43A81C384}" destId="{34D1ADC3-9BBE-7443-8682-C7A26242DCF0}" srcOrd="0" destOrd="0" presId="urn:microsoft.com/office/officeart/2005/8/layout/hierarchy3"/>
    <dgm:cxn modelId="{FDA1FF4D-4D38-DB4C-8CF0-3B5CDC72A921}" type="presOf" srcId="{A3A54CA9-4CB9-E74D-9D73-65E5D55ADF19}" destId="{56D4972D-78C3-6D48-99CA-875A414983B2}" srcOrd="0" destOrd="0" presId="urn:microsoft.com/office/officeart/2005/8/layout/hierarchy3"/>
    <dgm:cxn modelId="{4D6B2851-13CF-9B4E-9B8F-FE0820D77143}" type="presOf" srcId="{9A6DA700-FA4C-814C-85C7-91A5EFEEE2D0}" destId="{F2986BE3-04A5-6E4A-93BD-4A8C56686FB3}" srcOrd="1" destOrd="0" presId="urn:microsoft.com/office/officeart/2005/8/layout/hierarchy3"/>
    <dgm:cxn modelId="{0591DB56-BFBF-F449-AB20-8EB535CE29F3}" srcId="{3322BCF2-5229-964C-990A-CDC405E0FAD5}" destId="{D35F893B-7B6D-8C40-BFCF-057D9BF686D2}" srcOrd="3" destOrd="0" parTransId="{6ECB8F7C-4D3A-6E49-8F86-32815D62CD65}" sibTransId="{870BF4ED-2677-F142-B87C-01ABA92A8EBD}"/>
    <dgm:cxn modelId="{E80AD957-C529-9F4F-8B75-5BE7CE8B4428}" srcId="{A9AEDD2F-E130-1344-A25A-F1D47A877942}" destId="{BF9E1598-B0D6-C044-BF6D-DD5E5206DC78}" srcOrd="1" destOrd="0" parTransId="{5C521647-A5F5-0242-845E-383E98EE6D2B}" sibTransId="{225BF51E-D963-EE4A-9343-66C07625AB1D}"/>
    <dgm:cxn modelId="{BB024658-0BC5-704A-A9A9-83EF93979481}" type="presOf" srcId="{F4A4293C-520C-7443-991F-015F17CB3B6D}" destId="{467493D2-F260-E744-8503-E7D4306BEE6A}" srcOrd="1" destOrd="0" presId="urn:microsoft.com/office/officeart/2005/8/layout/hierarchy3"/>
    <dgm:cxn modelId="{3E93A45D-B69F-0C43-ACE4-C5D6EFD94846}" type="presOf" srcId="{187E6D2B-B59E-6040-8942-2916BC465F48}" destId="{A810CF7D-4FD9-A145-BEE8-BFE1CE77CCD5}" srcOrd="0" destOrd="0" presId="urn:microsoft.com/office/officeart/2005/8/layout/hierarchy3"/>
    <dgm:cxn modelId="{9E3D0061-49DB-D14B-9667-DA34752817BB}" type="presOf" srcId="{A9AEDD2F-E130-1344-A25A-F1D47A877942}" destId="{B72C2378-4544-EB4C-9718-06DD84CE103F}" srcOrd="1" destOrd="0" presId="urn:microsoft.com/office/officeart/2005/8/layout/hierarchy3"/>
    <dgm:cxn modelId="{75592C61-3F75-0B48-9403-5421A33EBDBD}" type="presOf" srcId="{235E75C0-CC78-B545-8790-CEAB7A511C9D}" destId="{207AA9A8-7C49-3844-BBED-6F4C9B5EBEE5}" srcOrd="0" destOrd="0" presId="urn:microsoft.com/office/officeart/2005/8/layout/hierarchy3"/>
    <dgm:cxn modelId="{DB1E3363-AC71-A741-AF65-13BDCE2ABCA6}" type="presOf" srcId="{6D68AC78-C633-8541-BDCC-32256938F4BA}" destId="{11F13CF5-45CF-D349-B4D9-E6839A84084F}" srcOrd="0" destOrd="0" presId="urn:microsoft.com/office/officeart/2005/8/layout/hierarchy3"/>
    <dgm:cxn modelId="{69A75463-490C-7443-9C7B-5C23EF9CBF34}" srcId="{3322BCF2-5229-964C-990A-CDC405E0FAD5}" destId="{A9AEDD2F-E130-1344-A25A-F1D47A877942}" srcOrd="4" destOrd="0" parTransId="{17B29BB4-A4C0-4A4F-9FF3-01FC57AD533F}" sibTransId="{C5CE01F5-DE0E-9F40-8777-7347107DA8A2}"/>
    <dgm:cxn modelId="{7956C269-72CE-D541-A2D3-94501F6D9BB1}" type="presOf" srcId="{E90CF348-4338-C74D-81F0-5223F7D73FC8}" destId="{77914C9C-C0D3-3B4F-8EF0-C36E3FC658EE}" srcOrd="0" destOrd="0" presId="urn:microsoft.com/office/officeart/2005/8/layout/hierarchy3"/>
    <dgm:cxn modelId="{AEBEF86E-2EF4-6544-BDB2-DDA8307A1B89}" srcId="{F4A4293C-520C-7443-991F-015F17CB3B6D}" destId="{235E75C0-CC78-B545-8790-CEAB7A511C9D}" srcOrd="2" destOrd="0" parTransId="{EEE6F6BC-CB59-FD47-84AB-A3CDD7E0B542}" sibTransId="{F8E12F15-362F-0746-A9F4-AE8AF1ADB98B}"/>
    <dgm:cxn modelId="{F292896F-00FF-8443-A1E6-9F0E522FEA89}" type="presOf" srcId="{DD8F54E7-DE6D-7E48-ABAB-DCDDF4B49C9D}" destId="{67382461-1E9C-544B-8BDC-4573B348083E}" srcOrd="0" destOrd="0" presId="urn:microsoft.com/office/officeart/2005/8/layout/hierarchy3"/>
    <dgm:cxn modelId="{A4D89C71-025C-0C49-B858-5118060FCFF7}" type="presOf" srcId="{263B818E-5009-D444-9F85-CEA8D083F900}" destId="{D1CCEFD7-989E-E44E-BDA0-D1BEF311FC09}" srcOrd="0" destOrd="0" presId="urn:microsoft.com/office/officeart/2005/8/layout/hierarchy3"/>
    <dgm:cxn modelId="{F071FB74-F107-024A-A0CA-8E244B2C7B83}" type="presOf" srcId="{D35F893B-7B6D-8C40-BFCF-057D9BF686D2}" destId="{2CE9E300-AFB9-8E49-B571-E3E4790978FC}" srcOrd="0" destOrd="0" presId="urn:microsoft.com/office/officeart/2005/8/layout/hierarchy3"/>
    <dgm:cxn modelId="{35946975-5F42-2443-B2B0-54A66A4A9095}" srcId="{9A6DA700-FA4C-814C-85C7-91A5EFEEE2D0}" destId="{955FA22D-3288-9046-8F19-8052A28B16F0}" srcOrd="2" destOrd="0" parTransId="{95688B31-CF8C-2445-9EA6-8DE0B304DF79}" sibTransId="{89236C7E-D654-9E4C-ABE1-155E49BA302D}"/>
    <dgm:cxn modelId="{1BBD4777-A31E-BC43-A6F8-7025D66D627D}" type="presOf" srcId="{9A6DA700-FA4C-814C-85C7-91A5EFEEE2D0}" destId="{F453EF5C-068E-CC4A-9041-5FC2B560C20A}" srcOrd="0" destOrd="0" presId="urn:microsoft.com/office/officeart/2005/8/layout/hierarchy3"/>
    <dgm:cxn modelId="{D0D28477-0A81-004A-8CD2-919F792A5412}" type="presOf" srcId="{5C521647-A5F5-0242-845E-383E98EE6D2B}" destId="{8BB4F6BA-0162-0549-AA49-F90EE128D4DB}" srcOrd="0" destOrd="0" presId="urn:microsoft.com/office/officeart/2005/8/layout/hierarchy3"/>
    <dgm:cxn modelId="{8481B077-4933-654D-961E-4F2D0E0F1E8E}" type="presOf" srcId="{28447ABF-FF7E-4A4D-9541-8B718E85422B}" destId="{8B645894-AAD0-D94F-8E79-CF55D0445C8A}" srcOrd="0" destOrd="0" presId="urn:microsoft.com/office/officeart/2005/8/layout/hierarchy3"/>
    <dgm:cxn modelId="{02F5DF7B-605B-1D49-B658-1E7C0B129D95}" srcId="{D35F893B-7B6D-8C40-BFCF-057D9BF686D2}" destId="{263B818E-5009-D444-9F85-CEA8D083F900}" srcOrd="1" destOrd="0" parTransId="{F149A7C1-DB99-CF45-9D92-3275D373B64B}" sibTransId="{6CD91A79-2AE9-C041-909E-D90962A9A451}"/>
    <dgm:cxn modelId="{B84D4C7C-369A-EE47-9680-87F88A110CE5}" type="presOf" srcId="{18550C40-DB5C-E245-BBC0-49C00F4040FE}" destId="{ACF7B824-3DDC-694F-8535-845535777F6C}" srcOrd="0" destOrd="0" presId="urn:microsoft.com/office/officeart/2005/8/layout/hierarchy3"/>
    <dgm:cxn modelId="{0DD08080-104A-F14E-9DEB-AE423369C774}" type="presOf" srcId="{7BF62B98-C1B1-2041-82C8-FF3D25E569F1}" destId="{8423720F-870A-DF40-A477-0C177FE0FF9C}" srcOrd="0" destOrd="0" presId="urn:microsoft.com/office/officeart/2005/8/layout/hierarchy3"/>
    <dgm:cxn modelId="{2B924784-CF0A-A149-9A72-C3F1280D6D1C}" srcId="{3322BCF2-5229-964C-990A-CDC405E0FAD5}" destId="{C9F93425-3E02-F74B-A5BC-E267A44E8502}" srcOrd="2" destOrd="0" parTransId="{26559694-B039-9D46-BE16-ED8F6B5839D0}" sibTransId="{DB97E300-DFA5-0141-BE96-E1AE00A0739C}"/>
    <dgm:cxn modelId="{09F2F388-B3E4-B84D-AEC2-C241D2474687}" type="presOf" srcId="{A03007BC-4DD0-B74D-81A8-7267DF1359B4}" destId="{ED6E8204-A1A6-8445-A17F-79309C3D181C}" srcOrd="0" destOrd="0" presId="urn:microsoft.com/office/officeart/2005/8/layout/hierarchy3"/>
    <dgm:cxn modelId="{816F0D92-C55C-3141-A268-C9C4F88E4295}" srcId="{F4A4293C-520C-7443-991F-015F17CB3B6D}" destId="{3131D737-E9EF-0643-AEC8-3B9638F96CF8}" srcOrd="0" destOrd="0" parTransId="{DD8F54E7-DE6D-7E48-ABAB-DCDDF4B49C9D}" sibTransId="{4387AD58-A2E5-6441-BD32-9FE9626B5532}"/>
    <dgm:cxn modelId="{D8BF7695-FE5D-1C47-8199-53566DAF7E7F}" type="presOf" srcId="{955FA22D-3288-9046-8F19-8052A28B16F0}" destId="{65A4CBCC-E7FD-0148-ACD0-56BAE0409FD9}" srcOrd="0" destOrd="0" presId="urn:microsoft.com/office/officeart/2005/8/layout/hierarchy3"/>
    <dgm:cxn modelId="{16C24D9F-39AD-A64F-A8C7-DAE0764E4272}" type="presOf" srcId="{C12E2ACC-F26B-C443-A1C7-75FBB44B900D}" destId="{0F6E11B8-FC1A-4446-AD23-804405861C84}" srcOrd="0" destOrd="0" presId="urn:microsoft.com/office/officeart/2005/8/layout/hierarchy3"/>
    <dgm:cxn modelId="{D345A6A2-0B29-0047-91CA-44A4736BA803}" srcId="{F4A4293C-520C-7443-991F-015F17CB3B6D}" destId="{7BF62B98-C1B1-2041-82C8-FF3D25E569F1}" srcOrd="3" destOrd="0" parTransId="{5881698E-F2B7-6C41-9B47-53291E50BFCB}" sibTransId="{104765A3-D707-934A-BE95-6C73259DC92A}"/>
    <dgm:cxn modelId="{6C21EDA3-10DB-4E4D-B2A5-7807E7C6CE71}" type="presOf" srcId="{AA0A92E4-42F2-454A-A82A-81E81C7039D0}" destId="{40032F74-0819-004A-A265-EDCCE7A0D8D4}" srcOrd="0" destOrd="0" presId="urn:microsoft.com/office/officeart/2005/8/layout/hierarchy3"/>
    <dgm:cxn modelId="{C8548DA6-1BA4-7248-B712-6538EDD20EEC}" srcId="{9A6DA700-FA4C-814C-85C7-91A5EFEEE2D0}" destId="{7665BAC2-9B1C-CF4E-AEE5-C2287A31F229}" srcOrd="1" destOrd="0" parTransId="{BAAAC1FF-751B-C74E-83EC-98768929A74B}" sibTransId="{0C5FFEAB-A33E-374B-B727-664B11CE553F}"/>
    <dgm:cxn modelId="{8BF673A7-4F44-2E49-8965-145D97EFAF11}" type="presOf" srcId="{2126FAE9-B4F6-5C47-A0FF-803FF39F07F3}" destId="{32D07762-877C-5049-89C2-F160CC7A9AD9}" srcOrd="0" destOrd="0" presId="urn:microsoft.com/office/officeart/2005/8/layout/hierarchy3"/>
    <dgm:cxn modelId="{8F3AF0A8-E72D-A740-9EA6-D921FF4699EC}" type="presOf" srcId="{2EFFD146-74A2-AC4A-9E89-39AB49FCC79D}" destId="{08CD1377-E6B5-584B-9DB4-4F77661CCB55}" srcOrd="0" destOrd="0" presId="urn:microsoft.com/office/officeart/2005/8/layout/hierarchy3"/>
    <dgm:cxn modelId="{220632AC-11EF-444F-9A06-862F82A00B1B}" type="presOf" srcId="{C9F93425-3E02-F74B-A5BC-E267A44E8502}" destId="{C600D412-A3E4-434B-8F23-D518207F45FB}" srcOrd="1" destOrd="0" presId="urn:microsoft.com/office/officeart/2005/8/layout/hierarchy3"/>
    <dgm:cxn modelId="{979956AC-B398-FC4F-A494-B661978F2CD9}" type="presOf" srcId="{F4A4293C-520C-7443-991F-015F17CB3B6D}" destId="{48509C23-ACC7-B74F-8031-D17E76A1B470}" srcOrd="0" destOrd="0" presId="urn:microsoft.com/office/officeart/2005/8/layout/hierarchy3"/>
    <dgm:cxn modelId="{70A80FAF-2C6C-DC4D-B7C7-614ACE9D9110}" type="presOf" srcId="{E9532A38-961E-704D-81E2-9C182374B8C0}" destId="{EECC882A-D5F1-5043-AAD2-0E1309A2A965}" srcOrd="0" destOrd="0" presId="urn:microsoft.com/office/officeart/2005/8/layout/hierarchy3"/>
    <dgm:cxn modelId="{A1BF98B3-E8F6-1849-8451-220A413508BE}" srcId="{C9F93425-3E02-F74B-A5BC-E267A44E8502}" destId="{4C5CDC0D-44EE-8947-BCCC-6CA43A81C384}" srcOrd="3" destOrd="0" parTransId="{2EFFD146-74A2-AC4A-9E89-39AB49FCC79D}" sibTransId="{458F87AD-4D3E-9B4B-9ABD-210FCB872240}"/>
    <dgm:cxn modelId="{4F8687B8-C634-5448-85A9-8FDAC3399BC3}" type="presOf" srcId="{7E0BAEFC-EF60-5E4F-811E-97EB48753E3F}" destId="{4767A44F-56C5-594D-A957-A949D1471624}" srcOrd="0" destOrd="0" presId="urn:microsoft.com/office/officeart/2005/8/layout/hierarchy3"/>
    <dgm:cxn modelId="{499804BA-4AB1-914F-93E4-A3F348AD5717}" type="presOf" srcId="{C9F93425-3E02-F74B-A5BC-E267A44E8502}" destId="{EBE2F6BC-3A0D-5943-82D2-36A15FBE5589}" srcOrd="0" destOrd="0" presId="urn:microsoft.com/office/officeart/2005/8/layout/hierarchy3"/>
    <dgm:cxn modelId="{262D0BBC-8D69-9B41-BF8C-3679987FFE3E}" srcId="{A9AEDD2F-E130-1344-A25A-F1D47A877942}" destId="{A3A54CA9-4CB9-E74D-9D73-65E5D55ADF19}" srcOrd="0" destOrd="0" parTransId="{AA0A92E4-42F2-454A-A82A-81E81C7039D0}" sibTransId="{8F14FC76-2FB4-634D-BC5D-1C8A032FBD1A}"/>
    <dgm:cxn modelId="{AAA648BD-0CEB-1F4D-8843-FBF9A6641E36}" srcId="{A9AEDD2F-E130-1344-A25A-F1D47A877942}" destId="{E756AB57-D017-C24A-AABB-118CA4648CB1}" srcOrd="5" destOrd="0" parTransId="{28447ABF-FF7E-4A4D-9541-8B718E85422B}" sibTransId="{EA5F67BC-6396-3247-8CF4-347BF8FB6F64}"/>
    <dgm:cxn modelId="{3BC4EFBF-C414-7148-9B06-B7EB90442A9E}" srcId="{F4A4293C-520C-7443-991F-015F17CB3B6D}" destId="{187E6D2B-B59E-6040-8942-2916BC465F48}" srcOrd="1" destOrd="0" parTransId="{E9532A38-961E-704D-81E2-9C182374B8C0}" sibTransId="{D2D9505A-8510-6C47-95BE-F428928A1596}"/>
    <dgm:cxn modelId="{94FF66C0-E33B-4747-B8D2-12606AE7BD0B}" type="presOf" srcId="{42C66899-B32D-9348-847F-5FFF44F734B1}" destId="{AB06466F-8DCF-C244-BF47-EAE7CE911203}" srcOrd="0" destOrd="0" presId="urn:microsoft.com/office/officeart/2005/8/layout/hierarchy3"/>
    <dgm:cxn modelId="{27E5C8C3-3731-2D49-A459-BCC7F7D2FEFE}" type="presOf" srcId="{BEE10DDB-D8DD-004C-9EAC-1F1757159E84}" destId="{E4DFE841-4B39-014C-8A9C-4825719C352D}" srcOrd="0" destOrd="0" presId="urn:microsoft.com/office/officeart/2005/8/layout/hierarchy3"/>
    <dgm:cxn modelId="{AD050ECC-BDA4-2E48-A8FE-C752016103BF}" type="presOf" srcId="{A2E42767-E8D5-5B42-A9DB-09D714D40CAB}" destId="{9A30D5D9-6B35-FA46-B5A4-42B7D24C43A6}" srcOrd="0" destOrd="0" presId="urn:microsoft.com/office/officeart/2005/8/layout/hierarchy3"/>
    <dgm:cxn modelId="{3AC65ECD-4F48-C34C-97DA-45DA7ED88E82}" srcId="{A9AEDD2F-E130-1344-A25A-F1D47A877942}" destId="{61ABD72A-4458-3842-8544-971AB143058A}" srcOrd="2" destOrd="0" parTransId="{6D68AC78-C633-8541-BDCC-32256938F4BA}" sibTransId="{399977B8-CB59-8E40-B4A4-A7AE10CD8AF7}"/>
    <dgm:cxn modelId="{093805DA-6458-4742-A1E6-B24AD3977D9C}" srcId="{3322BCF2-5229-964C-990A-CDC405E0FAD5}" destId="{F4A4293C-520C-7443-991F-015F17CB3B6D}" srcOrd="0" destOrd="0" parTransId="{8910B14C-E08C-FB4D-A47B-58F27A860CD1}" sibTransId="{520831CE-FA1C-4341-9598-5EEA2062F539}"/>
    <dgm:cxn modelId="{7327F6DA-974B-DA49-81C2-F66AE52F439D}" srcId="{A9AEDD2F-E130-1344-A25A-F1D47A877942}" destId="{42C66899-B32D-9348-847F-5FFF44F734B1}" srcOrd="3" destOrd="0" parTransId="{A2E42767-E8D5-5B42-A9DB-09D714D40CAB}" sibTransId="{A98D4E61-E130-6240-B4BF-016F3015085D}"/>
    <dgm:cxn modelId="{48FB69DD-7685-4548-97ED-DC56421BAA24}" type="presOf" srcId="{F149A7C1-DB99-CF45-9D92-3275D373B64B}" destId="{F8D39C5D-321E-004D-9A3D-FCD17D2B4DC3}" srcOrd="0" destOrd="0" presId="urn:microsoft.com/office/officeart/2005/8/layout/hierarchy3"/>
    <dgm:cxn modelId="{BC9B81DF-144A-2343-B51A-95172518C65B}" type="presOf" srcId="{9EF00F66-D6AB-2041-B104-796CFBE7FC35}" destId="{6E5247D2-3B29-A44A-8F46-60C93F6D3902}" srcOrd="0" destOrd="0" presId="urn:microsoft.com/office/officeart/2005/8/layout/hierarchy3"/>
    <dgm:cxn modelId="{C8AC3FE2-C034-4145-A495-F59DEBD6A2F2}" type="presOf" srcId="{5881698E-F2B7-6C41-9B47-53291E50BFCB}" destId="{FBF40DA3-72E3-9349-95C7-0927F61CBB5B}" srcOrd="0" destOrd="0" presId="urn:microsoft.com/office/officeart/2005/8/layout/hierarchy3"/>
    <dgm:cxn modelId="{D5FB40E2-0503-5047-BDCC-73DA0294689A}" type="presOf" srcId="{7665BAC2-9B1C-CF4E-AEE5-C2287A31F229}" destId="{2BF609D1-1EC1-6D41-A77E-FE7F9AAE7B06}" srcOrd="0" destOrd="0" presId="urn:microsoft.com/office/officeart/2005/8/layout/hierarchy3"/>
    <dgm:cxn modelId="{AB2139E4-07B9-974E-AE3C-F58D4E2AE608}" type="presOf" srcId="{61ABD72A-4458-3842-8544-971AB143058A}" destId="{CF221967-5957-8F4D-98F6-5F3356E365D1}" srcOrd="0" destOrd="0" presId="urn:microsoft.com/office/officeart/2005/8/layout/hierarchy3"/>
    <dgm:cxn modelId="{595441E8-66E3-5246-9282-16C01483F711}" type="presOf" srcId="{95688B31-CF8C-2445-9EA6-8DE0B304DF79}" destId="{414F984B-8943-DF41-A39D-E6247A5EE95F}" srcOrd="0" destOrd="0" presId="urn:microsoft.com/office/officeart/2005/8/layout/hierarchy3"/>
    <dgm:cxn modelId="{DC552EEB-C088-554A-BAC4-4FCC68C3CE9A}" type="presOf" srcId="{74167453-9DF9-0047-924C-B2B2EF9C3B8D}" destId="{4F477E86-3D4A-2349-942F-8F947E514855}" srcOrd="0" destOrd="0" presId="urn:microsoft.com/office/officeart/2005/8/layout/hierarchy3"/>
    <dgm:cxn modelId="{E23AA6EC-9E6B-5340-BA6C-9C1177F834DA}" type="presOf" srcId="{10BD8C3F-6EA9-AB4A-BBCA-7A4DFE94DE6B}" destId="{31B2AE79-A6DB-1947-9135-4B224FA836AC}" srcOrd="0" destOrd="0" presId="urn:microsoft.com/office/officeart/2005/8/layout/hierarchy3"/>
    <dgm:cxn modelId="{8B16D2F5-D4C2-0F45-833B-9CF5F34282FB}" type="presOf" srcId="{E756AB57-D017-C24A-AABB-118CA4648CB1}" destId="{13B868DF-B6E5-2947-9095-03C34005100D}" srcOrd="0" destOrd="0" presId="urn:microsoft.com/office/officeart/2005/8/layout/hierarchy3"/>
    <dgm:cxn modelId="{E497EAF5-CDA4-8E40-BDC6-771052B5BC44}" srcId="{F4A4293C-520C-7443-991F-015F17CB3B6D}" destId="{10BD8C3F-6EA9-AB4A-BBCA-7A4DFE94DE6B}" srcOrd="4" destOrd="0" parTransId="{7E0BAEFC-EF60-5E4F-811E-97EB48753E3F}" sibTransId="{79569340-AB5B-134C-AF60-27EAF5CB2EBD}"/>
    <dgm:cxn modelId="{465201F7-C071-E745-91B7-1DD6F87FCA20}" type="presOf" srcId="{A9AEDD2F-E130-1344-A25A-F1D47A877942}" destId="{7069EEFC-73B6-9A41-96FF-86C889D309E4}" srcOrd="0" destOrd="0" presId="urn:microsoft.com/office/officeart/2005/8/layout/hierarchy3"/>
    <dgm:cxn modelId="{F041C1F8-9EB3-A148-A62A-64FBD7C9E451}" type="presOf" srcId="{3131D737-E9EF-0643-AEC8-3B9638F96CF8}" destId="{AB4443CE-0D37-1B49-8445-0F25D01A7CFF}" srcOrd="0" destOrd="0" presId="urn:microsoft.com/office/officeart/2005/8/layout/hierarchy3"/>
    <dgm:cxn modelId="{51C1D4F8-69F7-AE45-BD20-A31B5EF58B0F}" type="presOf" srcId="{EEE6F6BC-CB59-FD47-84AB-A3CDD7E0B542}" destId="{B95C9C9C-076A-014E-BE6A-68DA4810C83B}" srcOrd="0" destOrd="0" presId="urn:microsoft.com/office/officeart/2005/8/layout/hierarchy3"/>
    <dgm:cxn modelId="{965B60FF-096B-6C4E-B9B7-ABED2663ECED}" type="presOf" srcId="{A3057F93-8387-D34D-BA8F-250B2959F1A8}" destId="{F3FB8793-CC4F-724C-9816-75F36BF24ECE}" srcOrd="0" destOrd="0" presId="urn:microsoft.com/office/officeart/2005/8/layout/hierarchy3"/>
    <dgm:cxn modelId="{02202A59-7174-B24B-A5F3-D8BC9374E82E}" type="presParOf" srcId="{8ED2741C-E264-8043-BC48-401A95A7C890}" destId="{6B107DB8-D30F-0441-8C5C-2886D9832E8B}" srcOrd="0" destOrd="0" presId="urn:microsoft.com/office/officeart/2005/8/layout/hierarchy3"/>
    <dgm:cxn modelId="{62CB704F-984A-BF45-A087-E5A33169359E}" type="presParOf" srcId="{6B107DB8-D30F-0441-8C5C-2886D9832E8B}" destId="{164ACAB4-13BA-474D-8D41-05E05D74CA55}" srcOrd="0" destOrd="0" presId="urn:microsoft.com/office/officeart/2005/8/layout/hierarchy3"/>
    <dgm:cxn modelId="{2CD3730A-3A7D-6A42-8123-47378FAE9297}" type="presParOf" srcId="{164ACAB4-13BA-474D-8D41-05E05D74CA55}" destId="{48509C23-ACC7-B74F-8031-D17E76A1B470}" srcOrd="0" destOrd="0" presId="urn:microsoft.com/office/officeart/2005/8/layout/hierarchy3"/>
    <dgm:cxn modelId="{4C28EC7B-CB37-F541-8C12-BC3D3F830D33}" type="presParOf" srcId="{164ACAB4-13BA-474D-8D41-05E05D74CA55}" destId="{467493D2-F260-E744-8503-E7D4306BEE6A}" srcOrd="1" destOrd="0" presId="urn:microsoft.com/office/officeart/2005/8/layout/hierarchy3"/>
    <dgm:cxn modelId="{7A6B938B-28A3-584A-869E-3BA5C5BEADA8}" type="presParOf" srcId="{6B107DB8-D30F-0441-8C5C-2886D9832E8B}" destId="{7DCA66A9-B3E9-514B-B7F8-40D706D0C772}" srcOrd="1" destOrd="0" presId="urn:microsoft.com/office/officeart/2005/8/layout/hierarchy3"/>
    <dgm:cxn modelId="{FFBD1ADB-B4B7-8449-8AFF-B07C1F0D08E8}" type="presParOf" srcId="{7DCA66A9-B3E9-514B-B7F8-40D706D0C772}" destId="{67382461-1E9C-544B-8BDC-4573B348083E}" srcOrd="0" destOrd="0" presId="urn:microsoft.com/office/officeart/2005/8/layout/hierarchy3"/>
    <dgm:cxn modelId="{3A500CD9-7BD8-5C4C-997A-6CC2B284CE72}" type="presParOf" srcId="{7DCA66A9-B3E9-514B-B7F8-40D706D0C772}" destId="{AB4443CE-0D37-1B49-8445-0F25D01A7CFF}" srcOrd="1" destOrd="0" presId="urn:microsoft.com/office/officeart/2005/8/layout/hierarchy3"/>
    <dgm:cxn modelId="{EE65A58B-00AD-F444-9B2F-458FE964B36C}" type="presParOf" srcId="{7DCA66A9-B3E9-514B-B7F8-40D706D0C772}" destId="{EECC882A-D5F1-5043-AAD2-0E1309A2A965}" srcOrd="2" destOrd="0" presId="urn:microsoft.com/office/officeart/2005/8/layout/hierarchy3"/>
    <dgm:cxn modelId="{E8B2AA9B-D770-9D45-927E-5F5CC7873617}" type="presParOf" srcId="{7DCA66A9-B3E9-514B-B7F8-40D706D0C772}" destId="{A810CF7D-4FD9-A145-BEE8-BFE1CE77CCD5}" srcOrd="3" destOrd="0" presId="urn:microsoft.com/office/officeart/2005/8/layout/hierarchy3"/>
    <dgm:cxn modelId="{4B73C302-8E6D-A547-B304-B798F4D130B5}" type="presParOf" srcId="{7DCA66A9-B3E9-514B-B7F8-40D706D0C772}" destId="{B95C9C9C-076A-014E-BE6A-68DA4810C83B}" srcOrd="4" destOrd="0" presId="urn:microsoft.com/office/officeart/2005/8/layout/hierarchy3"/>
    <dgm:cxn modelId="{3DAEF01E-ED30-164E-BD17-B038E6DD4D41}" type="presParOf" srcId="{7DCA66A9-B3E9-514B-B7F8-40D706D0C772}" destId="{207AA9A8-7C49-3844-BBED-6F4C9B5EBEE5}" srcOrd="5" destOrd="0" presId="urn:microsoft.com/office/officeart/2005/8/layout/hierarchy3"/>
    <dgm:cxn modelId="{CFCCA6D0-E61F-654A-B237-C8DE36561AB5}" type="presParOf" srcId="{7DCA66A9-B3E9-514B-B7F8-40D706D0C772}" destId="{FBF40DA3-72E3-9349-95C7-0927F61CBB5B}" srcOrd="6" destOrd="0" presId="urn:microsoft.com/office/officeart/2005/8/layout/hierarchy3"/>
    <dgm:cxn modelId="{3F2B3F0E-6BBB-2C4F-B1AD-47292A0C8ECB}" type="presParOf" srcId="{7DCA66A9-B3E9-514B-B7F8-40D706D0C772}" destId="{8423720F-870A-DF40-A477-0C177FE0FF9C}" srcOrd="7" destOrd="0" presId="urn:microsoft.com/office/officeart/2005/8/layout/hierarchy3"/>
    <dgm:cxn modelId="{A09D8590-0204-BC42-B46E-1C47C2BB995E}" type="presParOf" srcId="{7DCA66A9-B3E9-514B-B7F8-40D706D0C772}" destId="{4767A44F-56C5-594D-A957-A949D1471624}" srcOrd="8" destOrd="0" presId="urn:microsoft.com/office/officeart/2005/8/layout/hierarchy3"/>
    <dgm:cxn modelId="{47DF1361-59FD-CE42-A547-72D6E253089A}" type="presParOf" srcId="{7DCA66A9-B3E9-514B-B7F8-40D706D0C772}" destId="{31B2AE79-A6DB-1947-9135-4B224FA836AC}" srcOrd="9" destOrd="0" presId="urn:microsoft.com/office/officeart/2005/8/layout/hierarchy3"/>
    <dgm:cxn modelId="{A2FAD4BA-3DCB-D54E-BC4C-59352826623E}" type="presParOf" srcId="{8ED2741C-E264-8043-BC48-401A95A7C890}" destId="{84FA65AA-2D5B-9749-85C9-D19903D5526A}" srcOrd="1" destOrd="0" presId="urn:microsoft.com/office/officeart/2005/8/layout/hierarchy3"/>
    <dgm:cxn modelId="{52419407-50E3-D94C-B0BF-3AF0904BC9DB}" type="presParOf" srcId="{84FA65AA-2D5B-9749-85C9-D19903D5526A}" destId="{DB177020-3591-094C-A0AE-1D2CF4608724}" srcOrd="0" destOrd="0" presId="urn:microsoft.com/office/officeart/2005/8/layout/hierarchy3"/>
    <dgm:cxn modelId="{40880314-E8D5-BA4C-A8A8-D9E937BB197D}" type="presParOf" srcId="{DB177020-3591-094C-A0AE-1D2CF4608724}" destId="{F453EF5C-068E-CC4A-9041-5FC2B560C20A}" srcOrd="0" destOrd="0" presId="urn:microsoft.com/office/officeart/2005/8/layout/hierarchy3"/>
    <dgm:cxn modelId="{88062C6C-FDF8-F44D-999F-8EA5B5C949DF}" type="presParOf" srcId="{DB177020-3591-094C-A0AE-1D2CF4608724}" destId="{F2986BE3-04A5-6E4A-93BD-4A8C56686FB3}" srcOrd="1" destOrd="0" presId="urn:microsoft.com/office/officeart/2005/8/layout/hierarchy3"/>
    <dgm:cxn modelId="{D42988A0-9F0A-B447-967B-DB3014E343A1}" type="presParOf" srcId="{84FA65AA-2D5B-9749-85C9-D19903D5526A}" destId="{9664F596-9833-A041-B857-5E6638EBFC48}" srcOrd="1" destOrd="0" presId="urn:microsoft.com/office/officeart/2005/8/layout/hierarchy3"/>
    <dgm:cxn modelId="{6D0FAAF2-0AEC-D64C-A51D-92E987FE3BBB}" type="presParOf" srcId="{9664F596-9833-A041-B857-5E6638EBFC48}" destId="{E4DFE841-4B39-014C-8A9C-4825719C352D}" srcOrd="0" destOrd="0" presId="urn:microsoft.com/office/officeart/2005/8/layout/hierarchy3"/>
    <dgm:cxn modelId="{F584EE98-E9E0-D54A-9D6A-9623A7E79A69}" type="presParOf" srcId="{9664F596-9833-A041-B857-5E6638EBFC48}" destId="{C113D378-F2E0-2247-997A-4A04CB8C206A}" srcOrd="1" destOrd="0" presId="urn:microsoft.com/office/officeart/2005/8/layout/hierarchy3"/>
    <dgm:cxn modelId="{9681260E-8B44-7F4C-BCC0-11F2B3A32CF5}" type="presParOf" srcId="{9664F596-9833-A041-B857-5E6638EBFC48}" destId="{4D6C14A6-2BE4-A446-87FB-7E5C1069687F}" srcOrd="2" destOrd="0" presId="urn:microsoft.com/office/officeart/2005/8/layout/hierarchy3"/>
    <dgm:cxn modelId="{867C045B-5BE3-1A4F-9C73-D2E65A26F5AD}" type="presParOf" srcId="{9664F596-9833-A041-B857-5E6638EBFC48}" destId="{2BF609D1-1EC1-6D41-A77E-FE7F9AAE7B06}" srcOrd="3" destOrd="0" presId="urn:microsoft.com/office/officeart/2005/8/layout/hierarchy3"/>
    <dgm:cxn modelId="{1D98C7F0-3527-3C4A-892E-B3C1DE17EE26}" type="presParOf" srcId="{9664F596-9833-A041-B857-5E6638EBFC48}" destId="{414F984B-8943-DF41-A39D-E6247A5EE95F}" srcOrd="4" destOrd="0" presId="urn:microsoft.com/office/officeart/2005/8/layout/hierarchy3"/>
    <dgm:cxn modelId="{990DBEE7-24F7-7746-84B0-A32E70E2D399}" type="presParOf" srcId="{9664F596-9833-A041-B857-5E6638EBFC48}" destId="{65A4CBCC-E7FD-0148-ACD0-56BAE0409FD9}" srcOrd="5" destOrd="0" presId="urn:microsoft.com/office/officeart/2005/8/layout/hierarchy3"/>
    <dgm:cxn modelId="{566BA484-0CA2-014E-9166-7F2D56A5D53E}" type="presParOf" srcId="{8ED2741C-E264-8043-BC48-401A95A7C890}" destId="{D08EDC52-E880-854E-9B35-534BB88B70F4}" srcOrd="2" destOrd="0" presId="urn:microsoft.com/office/officeart/2005/8/layout/hierarchy3"/>
    <dgm:cxn modelId="{45AB1A62-BFBB-3943-A796-C65954C9D354}" type="presParOf" srcId="{D08EDC52-E880-854E-9B35-534BB88B70F4}" destId="{9C3D98C9-95D8-E744-A026-13F9EE2D8F2D}" srcOrd="0" destOrd="0" presId="urn:microsoft.com/office/officeart/2005/8/layout/hierarchy3"/>
    <dgm:cxn modelId="{63192712-641B-5D44-B246-331C58BAC03D}" type="presParOf" srcId="{9C3D98C9-95D8-E744-A026-13F9EE2D8F2D}" destId="{EBE2F6BC-3A0D-5943-82D2-36A15FBE5589}" srcOrd="0" destOrd="0" presId="urn:microsoft.com/office/officeart/2005/8/layout/hierarchy3"/>
    <dgm:cxn modelId="{119C9218-0796-0A4F-B1F2-705D1E51ACB2}" type="presParOf" srcId="{9C3D98C9-95D8-E744-A026-13F9EE2D8F2D}" destId="{C600D412-A3E4-434B-8F23-D518207F45FB}" srcOrd="1" destOrd="0" presId="urn:microsoft.com/office/officeart/2005/8/layout/hierarchy3"/>
    <dgm:cxn modelId="{61C347DF-C799-D74E-99A4-0A87092C52A1}" type="presParOf" srcId="{D08EDC52-E880-854E-9B35-534BB88B70F4}" destId="{8EF2123F-3F93-3849-AA0D-EE5AE53C1CE9}" srcOrd="1" destOrd="0" presId="urn:microsoft.com/office/officeart/2005/8/layout/hierarchy3"/>
    <dgm:cxn modelId="{096F8443-6DED-A74E-A790-42F975D1DD64}" type="presParOf" srcId="{8EF2123F-3F93-3849-AA0D-EE5AE53C1CE9}" destId="{F3FB8793-CC4F-724C-9816-75F36BF24ECE}" srcOrd="0" destOrd="0" presId="urn:microsoft.com/office/officeart/2005/8/layout/hierarchy3"/>
    <dgm:cxn modelId="{D032853E-DFD7-D546-9DF3-563E3658023D}" type="presParOf" srcId="{8EF2123F-3F93-3849-AA0D-EE5AE53C1CE9}" destId="{77914C9C-C0D3-3B4F-8EF0-C36E3FC658EE}" srcOrd="1" destOrd="0" presId="urn:microsoft.com/office/officeart/2005/8/layout/hierarchy3"/>
    <dgm:cxn modelId="{E8099BBD-F56F-634C-86E5-A6BE4E7D6219}" type="presParOf" srcId="{8EF2123F-3F93-3849-AA0D-EE5AE53C1CE9}" destId="{4F477E86-3D4A-2349-942F-8F947E514855}" srcOrd="2" destOrd="0" presId="urn:microsoft.com/office/officeart/2005/8/layout/hierarchy3"/>
    <dgm:cxn modelId="{73C16D12-2688-DF48-8015-82465D6590D9}" type="presParOf" srcId="{8EF2123F-3F93-3849-AA0D-EE5AE53C1CE9}" destId="{6E5247D2-3B29-A44A-8F46-60C93F6D3902}" srcOrd="3" destOrd="0" presId="urn:microsoft.com/office/officeart/2005/8/layout/hierarchy3"/>
    <dgm:cxn modelId="{CAD54F27-9939-DD44-99D5-6A0002127A79}" type="presParOf" srcId="{8EF2123F-3F93-3849-AA0D-EE5AE53C1CE9}" destId="{ACF7B824-3DDC-694F-8535-845535777F6C}" srcOrd="4" destOrd="0" presId="urn:microsoft.com/office/officeart/2005/8/layout/hierarchy3"/>
    <dgm:cxn modelId="{70302147-31BC-5F41-BE0D-D74FDA479ADE}" type="presParOf" srcId="{8EF2123F-3F93-3849-AA0D-EE5AE53C1CE9}" destId="{32D07762-877C-5049-89C2-F160CC7A9AD9}" srcOrd="5" destOrd="0" presId="urn:microsoft.com/office/officeart/2005/8/layout/hierarchy3"/>
    <dgm:cxn modelId="{1319B9C7-603B-1446-9689-ED15DED878CD}" type="presParOf" srcId="{8EF2123F-3F93-3849-AA0D-EE5AE53C1CE9}" destId="{08CD1377-E6B5-584B-9DB4-4F77661CCB55}" srcOrd="6" destOrd="0" presId="urn:microsoft.com/office/officeart/2005/8/layout/hierarchy3"/>
    <dgm:cxn modelId="{1A982216-2AEF-2D42-BE9E-F5698B4657C0}" type="presParOf" srcId="{8EF2123F-3F93-3849-AA0D-EE5AE53C1CE9}" destId="{34D1ADC3-9BBE-7443-8682-C7A26242DCF0}" srcOrd="7" destOrd="0" presId="urn:microsoft.com/office/officeart/2005/8/layout/hierarchy3"/>
    <dgm:cxn modelId="{EABC255E-9144-9140-BCA8-391C0A89E87A}" type="presParOf" srcId="{8ED2741C-E264-8043-BC48-401A95A7C890}" destId="{B109AB82-CE49-4C49-B696-4CEBB73B5BEA}" srcOrd="3" destOrd="0" presId="urn:microsoft.com/office/officeart/2005/8/layout/hierarchy3"/>
    <dgm:cxn modelId="{EA3306EF-77C5-1344-8B0C-09F7DDCD694B}" type="presParOf" srcId="{B109AB82-CE49-4C49-B696-4CEBB73B5BEA}" destId="{518DC57A-5329-6447-99FE-DD1C0D7E54C8}" srcOrd="0" destOrd="0" presId="urn:microsoft.com/office/officeart/2005/8/layout/hierarchy3"/>
    <dgm:cxn modelId="{ADC5ED0A-01FE-2640-89CE-8812D013E19B}" type="presParOf" srcId="{518DC57A-5329-6447-99FE-DD1C0D7E54C8}" destId="{2CE9E300-AFB9-8E49-B571-E3E4790978FC}" srcOrd="0" destOrd="0" presId="urn:microsoft.com/office/officeart/2005/8/layout/hierarchy3"/>
    <dgm:cxn modelId="{F02AB552-E33A-E041-8006-F69EB3D90181}" type="presParOf" srcId="{518DC57A-5329-6447-99FE-DD1C0D7E54C8}" destId="{DBA6468D-B5BA-4E40-949E-76007CA2DE76}" srcOrd="1" destOrd="0" presId="urn:microsoft.com/office/officeart/2005/8/layout/hierarchy3"/>
    <dgm:cxn modelId="{5EB3BBA4-DAFB-E647-8EEB-61D8AD648805}" type="presParOf" srcId="{B109AB82-CE49-4C49-B696-4CEBB73B5BEA}" destId="{2790206E-7874-D04E-808C-B491F8C203F5}" srcOrd="1" destOrd="0" presId="urn:microsoft.com/office/officeart/2005/8/layout/hierarchy3"/>
    <dgm:cxn modelId="{5C3DA3F3-6ECF-9F47-9779-68BBB69AD93D}" type="presParOf" srcId="{2790206E-7874-D04E-808C-B491F8C203F5}" destId="{ED6E8204-A1A6-8445-A17F-79309C3D181C}" srcOrd="0" destOrd="0" presId="urn:microsoft.com/office/officeart/2005/8/layout/hierarchy3"/>
    <dgm:cxn modelId="{23AC7C8D-F110-7D46-9098-15023BDDA1A4}" type="presParOf" srcId="{2790206E-7874-D04E-808C-B491F8C203F5}" destId="{0F6E11B8-FC1A-4446-AD23-804405861C84}" srcOrd="1" destOrd="0" presId="urn:microsoft.com/office/officeart/2005/8/layout/hierarchy3"/>
    <dgm:cxn modelId="{711D7B94-7349-5F40-9DA0-E9448E5F9E48}" type="presParOf" srcId="{2790206E-7874-D04E-808C-B491F8C203F5}" destId="{F8D39C5D-321E-004D-9A3D-FCD17D2B4DC3}" srcOrd="2" destOrd="0" presId="urn:microsoft.com/office/officeart/2005/8/layout/hierarchy3"/>
    <dgm:cxn modelId="{C76DA168-51C3-B24B-9427-851CB2D7E370}" type="presParOf" srcId="{2790206E-7874-D04E-808C-B491F8C203F5}" destId="{D1CCEFD7-989E-E44E-BDA0-D1BEF311FC09}" srcOrd="3" destOrd="0" presId="urn:microsoft.com/office/officeart/2005/8/layout/hierarchy3"/>
    <dgm:cxn modelId="{DD616952-A1D9-8D44-8BFD-ED49B578DA40}" type="presParOf" srcId="{8ED2741C-E264-8043-BC48-401A95A7C890}" destId="{C907833B-C703-EC49-B33D-38BDB078A578}" srcOrd="4" destOrd="0" presId="urn:microsoft.com/office/officeart/2005/8/layout/hierarchy3"/>
    <dgm:cxn modelId="{F72DF920-D105-3043-B4A8-13CDA051FB78}" type="presParOf" srcId="{C907833B-C703-EC49-B33D-38BDB078A578}" destId="{D985854C-DDDF-DA41-9D1C-F879430D889A}" srcOrd="0" destOrd="0" presId="urn:microsoft.com/office/officeart/2005/8/layout/hierarchy3"/>
    <dgm:cxn modelId="{E6501DC1-C071-4241-9A27-2E9C45CDE3CB}" type="presParOf" srcId="{D985854C-DDDF-DA41-9D1C-F879430D889A}" destId="{7069EEFC-73B6-9A41-96FF-86C889D309E4}" srcOrd="0" destOrd="0" presId="urn:microsoft.com/office/officeart/2005/8/layout/hierarchy3"/>
    <dgm:cxn modelId="{90EB3470-DA1F-7E4F-AA45-C5A2F0CB45A4}" type="presParOf" srcId="{D985854C-DDDF-DA41-9D1C-F879430D889A}" destId="{B72C2378-4544-EB4C-9718-06DD84CE103F}" srcOrd="1" destOrd="0" presId="urn:microsoft.com/office/officeart/2005/8/layout/hierarchy3"/>
    <dgm:cxn modelId="{3B003AA5-A57E-AF4E-BCC4-9F910536E286}" type="presParOf" srcId="{C907833B-C703-EC49-B33D-38BDB078A578}" destId="{35D70657-D15F-314B-B7BA-DD545A44048A}" srcOrd="1" destOrd="0" presId="urn:microsoft.com/office/officeart/2005/8/layout/hierarchy3"/>
    <dgm:cxn modelId="{39263D68-27D8-4946-9ABF-BAA4307709A5}" type="presParOf" srcId="{35D70657-D15F-314B-B7BA-DD545A44048A}" destId="{40032F74-0819-004A-A265-EDCCE7A0D8D4}" srcOrd="0" destOrd="0" presId="urn:microsoft.com/office/officeart/2005/8/layout/hierarchy3"/>
    <dgm:cxn modelId="{0AD718F9-918E-FF4B-B534-220FFCED665F}" type="presParOf" srcId="{35D70657-D15F-314B-B7BA-DD545A44048A}" destId="{56D4972D-78C3-6D48-99CA-875A414983B2}" srcOrd="1" destOrd="0" presId="urn:microsoft.com/office/officeart/2005/8/layout/hierarchy3"/>
    <dgm:cxn modelId="{99260E5D-80D0-F94A-B140-B155FA1D4BED}" type="presParOf" srcId="{35D70657-D15F-314B-B7BA-DD545A44048A}" destId="{8BB4F6BA-0162-0549-AA49-F90EE128D4DB}" srcOrd="2" destOrd="0" presId="urn:microsoft.com/office/officeart/2005/8/layout/hierarchy3"/>
    <dgm:cxn modelId="{8F825BD4-E3E2-0345-8557-C05087220B59}" type="presParOf" srcId="{35D70657-D15F-314B-B7BA-DD545A44048A}" destId="{F1788037-CF5A-0F4F-B6C9-61C73E161F8B}" srcOrd="3" destOrd="0" presId="urn:microsoft.com/office/officeart/2005/8/layout/hierarchy3"/>
    <dgm:cxn modelId="{13FF40CB-5A51-3649-958B-4CFFED0C7814}" type="presParOf" srcId="{35D70657-D15F-314B-B7BA-DD545A44048A}" destId="{11F13CF5-45CF-D349-B4D9-E6839A84084F}" srcOrd="4" destOrd="0" presId="urn:microsoft.com/office/officeart/2005/8/layout/hierarchy3"/>
    <dgm:cxn modelId="{378B889B-5900-F54A-97B4-0B64942F0ACC}" type="presParOf" srcId="{35D70657-D15F-314B-B7BA-DD545A44048A}" destId="{CF221967-5957-8F4D-98F6-5F3356E365D1}" srcOrd="5" destOrd="0" presId="urn:microsoft.com/office/officeart/2005/8/layout/hierarchy3"/>
    <dgm:cxn modelId="{E5C8D6DD-0D5A-0548-ADCA-5DFA251F86B1}" type="presParOf" srcId="{35D70657-D15F-314B-B7BA-DD545A44048A}" destId="{9A30D5D9-6B35-FA46-B5A4-42B7D24C43A6}" srcOrd="6" destOrd="0" presId="urn:microsoft.com/office/officeart/2005/8/layout/hierarchy3"/>
    <dgm:cxn modelId="{B5A18B9F-68E0-154C-99B4-B0B5AED39639}" type="presParOf" srcId="{35D70657-D15F-314B-B7BA-DD545A44048A}" destId="{AB06466F-8DCF-C244-BF47-EAE7CE911203}" srcOrd="7" destOrd="0" presId="urn:microsoft.com/office/officeart/2005/8/layout/hierarchy3"/>
    <dgm:cxn modelId="{8F64E90D-1920-AB43-B150-5ADBD3E8A010}" type="presParOf" srcId="{35D70657-D15F-314B-B7BA-DD545A44048A}" destId="{F5533DAB-1D26-F440-ABAD-A74FE52769EE}" srcOrd="8" destOrd="0" presId="urn:microsoft.com/office/officeart/2005/8/layout/hierarchy3"/>
    <dgm:cxn modelId="{FE3DC0D6-9EA8-9846-BD36-90D2C79ECAB5}" type="presParOf" srcId="{35D70657-D15F-314B-B7BA-DD545A44048A}" destId="{7B944DA3-4AB8-A44E-A7E3-080EEA3A4A3A}" srcOrd="9" destOrd="0" presId="urn:microsoft.com/office/officeart/2005/8/layout/hierarchy3"/>
    <dgm:cxn modelId="{D52000D2-9E5B-C540-9EA5-9B272FEE28BF}" type="presParOf" srcId="{35D70657-D15F-314B-B7BA-DD545A44048A}" destId="{8B645894-AAD0-D94F-8E79-CF55D0445C8A}" srcOrd="10" destOrd="0" presId="urn:microsoft.com/office/officeart/2005/8/layout/hierarchy3"/>
    <dgm:cxn modelId="{78E1B17B-F5BD-564A-95E1-295A9F7567BB}" type="presParOf" srcId="{35D70657-D15F-314B-B7BA-DD545A44048A}" destId="{13B868DF-B6E5-2947-9095-03C34005100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09C23-ACC7-B74F-8031-D17E76A1B470}">
      <dsp:nvSpPr>
        <dsp:cNvPr id="0" name=""/>
        <dsp:cNvSpPr/>
      </dsp:nvSpPr>
      <dsp:spPr>
        <a:xfrm>
          <a:off x="289642" y="2407"/>
          <a:ext cx="1519559" cy="7397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Federal – Explicitly for Ed &amp; Training</a:t>
          </a:r>
        </a:p>
      </dsp:txBody>
      <dsp:txXfrm>
        <a:off x="311308" y="24073"/>
        <a:ext cx="1476227" cy="696398"/>
      </dsp:txXfrm>
    </dsp:sp>
    <dsp:sp modelId="{67382461-1E9C-544B-8BDC-4573B348083E}">
      <dsp:nvSpPr>
        <dsp:cNvPr id="0" name=""/>
        <dsp:cNvSpPr/>
      </dsp:nvSpPr>
      <dsp:spPr>
        <a:xfrm>
          <a:off x="441598" y="742138"/>
          <a:ext cx="151955" cy="465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161"/>
              </a:lnTo>
              <a:lnTo>
                <a:pt x="151955" y="46516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443CE-0D37-1B49-8445-0F25D01A7CFF}">
      <dsp:nvSpPr>
        <dsp:cNvPr id="0" name=""/>
        <dsp:cNvSpPr/>
      </dsp:nvSpPr>
      <dsp:spPr>
        <a:xfrm>
          <a:off x="593554" y="864655"/>
          <a:ext cx="1575084" cy="6852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Training Programs (e.g., TAACCCT, HPOG)</a:t>
          </a:r>
        </a:p>
      </dsp:txBody>
      <dsp:txXfrm>
        <a:off x="613625" y="884726"/>
        <a:ext cx="1534942" cy="645147"/>
      </dsp:txXfrm>
    </dsp:sp>
    <dsp:sp modelId="{EECC882A-D5F1-5043-AAD2-0E1309A2A965}">
      <dsp:nvSpPr>
        <dsp:cNvPr id="0" name=""/>
        <dsp:cNvSpPr/>
      </dsp:nvSpPr>
      <dsp:spPr>
        <a:xfrm>
          <a:off x="441598" y="742138"/>
          <a:ext cx="151955" cy="1243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507"/>
              </a:lnTo>
              <a:lnTo>
                <a:pt x="151955" y="12435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0CF7D-4FD9-A145-BEE8-BFE1CE77CCD5}">
      <dsp:nvSpPr>
        <dsp:cNvPr id="0" name=""/>
        <dsp:cNvSpPr/>
      </dsp:nvSpPr>
      <dsp:spPr>
        <a:xfrm>
          <a:off x="593554" y="1672461"/>
          <a:ext cx="1876261" cy="6263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Title IV (includes Pell Grants, Work-Study)</a:t>
          </a:r>
        </a:p>
      </dsp:txBody>
      <dsp:txXfrm>
        <a:off x="611900" y="1690807"/>
        <a:ext cx="1839569" cy="589675"/>
      </dsp:txXfrm>
    </dsp:sp>
    <dsp:sp modelId="{B95C9C9C-076A-014E-BE6A-68DA4810C83B}">
      <dsp:nvSpPr>
        <dsp:cNvPr id="0" name=""/>
        <dsp:cNvSpPr/>
      </dsp:nvSpPr>
      <dsp:spPr>
        <a:xfrm>
          <a:off x="441598" y="742138"/>
          <a:ext cx="151955" cy="200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3728"/>
              </a:lnTo>
              <a:lnTo>
                <a:pt x="151955" y="200372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AA9A8-7C49-3844-BBED-6F4C9B5EBEE5}">
      <dsp:nvSpPr>
        <dsp:cNvPr id="0" name=""/>
        <dsp:cNvSpPr/>
      </dsp:nvSpPr>
      <dsp:spPr>
        <a:xfrm>
          <a:off x="593554" y="2421347"/>
          <a:ext cx="1880150" cy="6490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WIOA (Individual Training Accounts,  WDB funds)</a:t>
          </a:r>
        </a:p>
      </dsp:txBody>
      <dsp:txXfrm>
        <a:off x="612564" y="2440357"/>
        <a:ext cx="1842130" cy="611018"/>
      </dsp:txXfrm>
    </dsp:sp>
    <dsp:sp modelId="{FBF40DA3-72E3-9349-95C7-0927F61CBB5B}">
      <dsp:nvSpPr>
        <dsp:cNvPr id="0" name=""/>
        <dsp:cNvSpPr/>
      </dsp:nvSpPr>
      <dsp:spPr>
        <a:xfrm>
          <a:off x="441598" y="742138"/>
          <a:ext cx="151955" cy="2767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7019"/>
              </a:lnTo>
              <a:lnTo>
                <a:pt x="151955" y="276701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3720F-870A-DF40-A477-0C177FE0FF9C}">
      <dsp:nvSpPr>
        <dsp:cNvPr id="0" name=""/>
        <dsp:cNvSpPr/>
      </dsp:nvSpPr>
      <dsp:spPr>
        <a:xfrm>
          <a:off x="593554" y="3192903"/>
          <a:ext cx="1881930" cy="6325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SNAP Employment &amp; Training</a:t>
          </a:r>
        </a:p>
      </dsp:txBody>
      <dsp:txXfrm>
        <a:off x="612080" y="3211429"/>
        <a:ext cx="1844878" cy="595456"/>
      </dsp:txXfrm>
    </dsp:sp>
    <dsp:sp modelId="{4767A44F-56C5-594D-A957-A949D1471624}">
      <dsp:nvSpPr>
        <dsp:cNvPr id="0" name=""/>
        <dsp:cNvSpPr/>
      </dsp:nvSpPr>
      <dsp:spPr>
        <a:xfrm>
          <a:off x="441598" y="742138"/>
          <a:ext cx="151955" cy="345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3151"/>
              </a:lnTo>
              <a:lnTo>
                <a:pt x="151955" y="345315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2AE79-A6DB-1947-9135-4B224FA836AC}">
      <dsp:nvSpPr>
        <dsp:cNvPr id="0" name=""/>
        <dsp:cNvSpPr/>
      </dsp:nvSpPr>
      <dsp:spPr>
        <a:xfrm>
          <a:off x="593554" y="3947929"/>
          <a:ext cx="1287519" cy="4947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Post-9/11 GI Bill</a:t>
          </a:r>
        </a:p>
      </dsp:txBody>
      <dsp:txXfrm>
        <a:off x="608044" y="3962419"/>
        <a:ext cx="1258539" cy="465740"/>
      </dsp:txXfrm>
    </dsp:sp>
    <dsp:sp modelId="{F453EF5C-068E-CC4A-9041-5FC2B560C20A}">
      <dsp:nvSpPr>
        <dsp:cNvPr id="0" name=""/>
        <dsp:cNvSpPr/>
      </dsp:nvSpPr>
      <dsp:spPr>
        <a:xfrm>
          <a:off x="2480369" y="2407"/>
          <a:ext cx="1191849" cy="7156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State/Local</a:t>
          </a:r>
        </a:p>
      </dsp:txBody>
      <dsp:txXfrm>
        <a:off x="2501331" y="23369"/>
        <a:ext cx="1149925" cy="673768"/>
      </dsp:txXfrm>
    </dsp:sp>
    <dsp:sp modelId="{E4DFE841-4B39-014C-8A9C-4825719C352D}">
      <dsp:nvSpPr>
        <dsp:cNvPr id="0" name=""/>
        <dsp:cNvSpPr/>
      </dsp:nvSpPr>
      <dsp:spPr>
        <a:xfrm>
          <a:off x="2599554" y="718100"/>
          <a:ext cx="119184" cy="438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190"/>
              </a:lnTo>
              <a:lnTo>
                <a:pt x="119184" y="43819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3D378-F2E0-2247-997A-4A04CB8C206A}">
      <dsp:nvSpPr>
        <dsp:cNvPr id="0" name=""/>
        <dsp:cNvSpPr/>
      </dsp:nvSpPr>
      <dsp:spPr>
        <a:xfrm>
          <a:off x="2718739" y="840617"/>
          <a:ext cx="924569" cy="6313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State grants</a:t>
          </a:r>
        </a:p>
      </dsp:txBody>
      <dsp:txXfrm>
        <a:off x="2737231" y="859109"/>
        <a:ext cx="887585" cy="594363"/>
      </dsp:txXfrm>
    </dsp:sp>
    <dsp:sp modelId="{4D6C14A6-2BE4-A446-87FB-7E5C1069687F}">
      <dsp:nvSpPr>
        <dsp:cNvPr id="0" name=""/>
        <dsp:cNvSpPr/>
      </dsp:nvSpPr>
      <dsp:spPr>
        <a:xfrm>
          <a:off x="2599554" y="718100"/>
          <a:ext cx="119184" cy="1197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55"/>
              </a:lnTo>
              <a:lnTo>
                <a:pt x="119184" y="119785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609D1-1EC1-6D41-A77E-FE7F9AAE7B06}">
      <dsp:nvSpPr>
        <dsp:cNvPr id="0" name=""/>
        <dsp:cNvSpPr/>
      </dsp:nvSpPr>
      <dsp:spPr>
        <a:xfrm>
          <a:off x="2718739" y="1594482"/>
          <a:ext cx="1038469" cy="6429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State-funded work-study</a:t>
          </a:r>
        </a:p>
      </dsp:txBody>
      <dsp:txXfrm>
        <a:off x="2737570" y="1613313"/>
        <a:ext cx="1000807" cy="605284"/>
      </dsp:txXfrm>
    </dsp:sp>
    <dsp:sp modelId="{414F984B-8943-DF41-A39D-E6247A5EE95F}">
      <dsp:nvSpPr>
        <dsp:cNvPr id="0" name=""/>
        <dsp:cNvSpPr/>
      </dsp:nvSpPr>
      <dsp:spPr>
        <a:xfrm>
          <a:off x="2599554" y="718100"/>
          <a:ext cx="119184" cy="2053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67"/>
              </a:lnTo>
              <a:lnTo>
                <a:pt x="119184" y="205376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4CBCC-E7FD-0148-ACD0-56BAE0409FD9}">
      <dsp:nvSpPr>
        <dsp:cNvPr id="0" name=""/>
        <dsp:cNvSpPr/>
      </dsp:nvSpPr>
      <dsp:spPr>
        <a:xfrm>
          <a:off x="2718739" y="2359946"/>
          <a:ext cx="989023" cy="8238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State EITC, Child Tax Credit</a:t>
          </a:r>
        </a:p>
      </dsp:txBody>
      <dsp:txXfrm>
        <a:off x="2742868" y="2384075"/>
        <a:ext cx="940765" cy="775583"/>
      </dsp:txXfrm>
    </dsp:sp>
    <dsp:sp modelId="{EBE2F6BC-3A0D-5943-82D2-36A15FBE5589}">
      <dsp:nvSpPr>
        <dsp:cNvPr id="0" name=""/>
        <dsp:cNvSpPr/>
      </dsp:nvSpPr>
      <dsp:spPr>
        <a:xfrm>
          <a:off x="3917254" y="2407"/>
          <a:ext cx="1174158" cy="6916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Private</a:t>
          </a:r>
        </a:p>
      </dsp:txBody>
      <dsp:txXfrm>
        <a:off x="3937512" y="22665"/>
        <a:ext cx="1133642" cy="651139"/>
      </dsp:txXfrm>
    </dsp:sp>
    <dsp:sp modelId="{F3FB8793-CC4F-724C-9816-75F36BF24ECE}">
      <dsp:nvSpPr>
        <dsp:cNvPr id="0" name=""/>
        <dsp:cNvSpPr/>
      </dsp:nvSpPr>
      <dsp:spPr>
        <a:xfrm>
          <a:off x="4034669" y="694062"/>
          <a:ext cx="117415" cy="44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423"/>
              </a:lnTo>
              <a:lnTo>
                <a:pt x="117415" y="44942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14C9C-C0D3-3B4F-8EF0-C36E3FC658EE}">
      <dsp:nvSpPr>
        <dsp:cNvPr id="0" name=""/>
        <dsp:cNvSpPr/>
      </dsp:nvSpPr>
      <dsp:spPr>
        <a:xfrm>
          <a:off x="4152085" y="816579"/>
          <a:ext cx="977802" cy="65381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Student's personal resources</a:t>
          </a:r>
        </a:p>
      </dsp:txBody>
      <dsp:txXfrm>
        <a:off x="4171234" y="835728"/>
        <a:ext cx="939504" cy="615513"/>
      </dsp:txXfrm>
    </dsp:sp>
    <dsp:sp modelId="{4F477E86-3D4A-2349-942F-8F947E514855}">
      <dsp:nvSpPr>
        <dsp:cNvPr id="0" name=""/>
        <dsp:cNvSpPr/>
      </dsp:nvSpPr>
      <dsp:spPr>
        <a:xfrm>
          <a:off x="4034669" y="694062"/>
          <a:ext cx="117415" cy="1353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577"/>
              </a:lnTo>
              <a:lnTo>
                <a:pt x="117415" y="13535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247D2-3B29-A44A-8F46-60C93F6D3902}">
      <dsp:nvSpPr>
        <dsp:cNvPr id="0" name=""/>
        <dsp:cNvSpPr/>
      </dsp:nvSpPr>
      <dsp:spPr>
        <a:xfrm>
          <a:off x="4152085" y="1592908"/>
          <a:ext cx="997131" cy="9094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Employers or other businesses</a:t>
          </a:r>
        </a:p>
      </dsp:txBody>
      <dsp:txXfrm>
        <a:off x="4178722" y="1619545"/>
        <a:ext cx="943857" cy="856187"/>
      </dsp:txXfrm>
    </dsp:sp>
    <dsp:sp modelId="{ACF7B824-3DDC-694F-8535-845535777F6C}">
      <dsp:nvSpPr>
        <dsp:cNvPr id="0" name=""/>
        <dsp:cNvSpPr/>
      </dsp:nvSpPr>
      <dsp:spPr>
        <a:xfrm>
          <a:off x="4034669" y="694062"/>
          <a:ext cx="117415" cy="211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425"/>
              </a:lnTo>
              <a:lnTo>
                <a:pt x="117415" y="211342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07762-877C-5049-89C2-F160CC7A9AD9}">
      <dsp:nvSpPr>
        <dsp:cNvPr id="0" name=""/>
        <dsp:cNvSpPr/>
      </dsp:nvSpPr>
      <dsp:spPr>
        <a:xfrm>
          <a:off x="4152085" y="2624888"/>
          <a:ext cx="1077392" cy="3651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Foundations</a:t>
          </a:r>
        </a:p>
      </dsp:txBody>
      <dsp:txXfrm>
        <a:off x="4162781" y="2635584"/>
        <a:ext cx="1056000" cy="343807"/>
      </dsp:txXfrm>
    </dsp:sp>
    <dsp:sp modelId="{08CD1377-E6B5-584B-9DB4-4F77661CCB55}">
      <dsp:nvSpPr>
        <dsp:cNvPr id="0" name=""/>
        <dsp:cNvSpPr/>
      </dsp:nvSpPr>
      <dsp:spPr>
        <a:xfrm>
          <a:off x="4034669" y="694062"/>
          <a:ext cx="117415" cy="2688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517"/>
              </a:lnTo>
              <a:lnTo>
                <a:pt x="117415" y="268851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1ADC3-9BBE-7443-8682-C7A26242DCF0}">
      <dsp:nvSpPr>
        <dsp:cNvPr id="0" name=""/>
        <dsp:cNvSpPr/>
      </dsp:nvSpPr>
      <dsp:spPr>
        <a:xfrm>
          <a:off x="4152085" y="3112605"/>
          <a:ext cx="1003411" cy="5399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Tribal resources</a:t>
          </a:r>
        </a:p>
      </dsp:txBody>
      <dsp:txXfrm>
        <a:off x="4167900" y="3128420"/>
        <a:ext cx="971781" cy="508319"/>
      </dsp:txXfrm>
    </dsp:sp>
    <dsp:sp modelId="{2CE9E300-AFB9-8E49-B571-E3E4790978FC}">
      <dsp:nvSpPr>
        <dsp:cNvPr id="0" name=""/>
        <dsp:cNvSpPr/>
      </dsp:nvSpPr>
      <dsp:spPr>
        <a:xfrm>
          <a:off x="5336446" y="2407"/>
          <a:ext cx="1255921" cy="6676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Institutional</a:t>
          </a:r>
        </a:p>
      </dsp:txBody>
      <dsp:txXfrm>
        <a:off x="5356000" y="21961"/>
        <a:ext cx="1216813" cy="628504"/>
      </dsp:txXfrm>
    </dsp:sp>
    <dsp:sp modelId="{ED6E8204-A1A6-8445-A17F-79309C3D181C}">
      <dsp:nvSpPr>
        <dsp:cNvPr id="0" name=""/>
        <dsp:cNvSpPr/>
      </dsp:nvSpPr>
      <dsp:spPr>
        <a:xfrm>
          <a:off x="5462039" y="670019"/>
          <a:ext cx="125592" cy="381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036"/>
              </a:lnTo>
              <a:lnTo>
                <a:pt x="125592" y="38103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E11B8-FC1A-4446-AD23-804405861C84}">
      <dsp:nvSpPr>
        <dsp:cNvPr id="0" name=""/>
        <dsp:cNvSpPr/>
      </dsp:nvSpPr>
      <dsp:spPr>
        <a:xfrm>
          <a:off x="5587631" y="792536"/>
          <a:ext cx="1186470" cy="5170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Scholarships</a:t>
          </a:r>
        </a:p>
      </dsp:txBody>
      <dsp:txXfrm>
        <a:off x="5602775" y="807680"/>
        <a:ext cx="1156182" cy="486750"/>
      </dsp:txXfrm>
    </dsp:sp>
    <dsp:sp modelId="{F8D39C5D-321E-004D-9A3D-FCD17D2B4DC3}">
      <dsp:nvSpPr>
        <dsp:cNvPr id="0" name=""/>
        <dsp:cNvSpPr/>
      </dsp:nvSpPr>
      <dsp:spPr>
        <a:xfrm>
          <a:off x="5462039" y="670019"/>
          <a:ext cx="125592" cy="1010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0981"/>
              </a:lnTo>
              <a:lnTo>
                <a:pt x="125592" y="10109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CEFD7-989E-E44E-BDA0-D1BEF311FC09}">
      <dsp:nvSpPr>
        <dsp:cNvPr id="0" name=""/>
        <dsp:cNvSpPr/>
      </dsp:nvSpPr>
      <dsp:spPr>
        <a:xfrm>
          <a:off x="5587631" y="1432092"/>
          <a:ext cx="1028715" cy="49781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Emergency aid</a:t>
          </a:r>
        </a:p>
      </dsp:txBody>
      <dsp:txXfrm>
        <a:off x="5602212" y="1446673"/>
        <a:ext cx="999553" cy="468655"/>
      </dsp:txXfrm>
    </dsp:sp>
    <dsp:sp modelId="{7069EEFC-73B6-9A41-96FF-86C889D309E4}">
      <dsp:nvSpPr>
        <dsp:cNvPr id="0" name=""/>
        <dsp:cNvSpPr/>
      </dsp:nvSpPr>
      <dsp:spPr>
        <a:xfrm>
          <a:off x="6837403" y="2407"/>
          <a:ext cx="1504690" cy="7286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Federal – Opportunities for Alignment</a:t>
          </a:r>
        </a:p>
      </dsp:txBody>
      <dsp:txXfrm>
        <a:off x="6858745" y="23749"/>
        <a:ext cx="1462006" cy="685971"/>
      </dsp:txXfrm>
    </dsp:sp>
    <dsp:sp modelId="{40032F74-0819-004A-A265-EDCCE7A0D8D4}">
      <dsp:nvSpPr>
        <dsp:cNvPr id="0" name=""/>
        <dsp:cNvSpPr/>
      </dsp:nvSpPr>
      <dsp:spPr>
        <a:xfrm>
          <a:off x="6987872" y="731062"/>
          <a:ext cx="150469" cy="367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552"/>
              </a:lnTo>
              <a:lnTo>
                <a:pt x="150469" y="3675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4972D-78C3-6D48-99CA-875A414983B2}">
      <dsp:nvSpPr>
        <dsp:cNvPr id="0" name=""/>
        <dsp:cNvSpPr/>
      </dsp:nvSpPr>
      <dsp:spPr>
        <a:xfrm>
          <a:off x="7138341" y="853579"/>
          <a:ext cx="784111" cy="4900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TANF</a:t>
          </a:r>
        </a:p>
      </dsp:txBody>
      <dsp:txXfrm>
        <a:off x="7152695" y="867933"/>
        <a:ext cx="755403" cy="461361"/>
      </dsp:txXfrm>
    </dsp:sp>
    <dsp:sp modelId="{8BB4F6BA-0162-0549-AA49-F90EE128D4DB}">
      <dsp:nvSpPr>
        <dsp:cNvPr id="0" name=""/>
        <dsp:cNvSpPr/>
      </dsp:nvSpPr>
      <dsp:spPr>
        <a:xfrm>
          <a:off x="6987872" y="731062"/>
          <a:ext cx="150469" cy="980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139"/>
              </a:lnTo>
              <a:lnTo>
                <a:pt x="150469" y="98013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88037-CF5A-0F4F-B6C9-61C73E161F8B}">
      <dsp:nvSpPr>
        <dsp:cNvPr id="0" name=""/>
        <dsp:cNvSpPr/>
      </dsp:nvSpPr>
      <dsp:spPr>
        <a:xfrm>
          <a:off x="7138341" y="1466167"/>
          <a:ext cx="784111" cy="4900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SNAP</a:t>
          </a:r>
        </a:p>
      </dsp:txBody>
      <dsp:txXfrm>
        <a:off x="7152695" y="1480521"/>
        <a:ext cx="755403" cy="461361"/>
      </dsp:txXfrm>
    </dsp:sp>
    <dsp:sp modelId="{11F13CF5-45CF-D349-B4D9-E6839A84084F}">
      <dsp:nvSpPr>
        <dsp:cNvPr id="0" name=""/>
        <dsp:cNvSpPr/>
      </dsp:nvSpPr>
      <dsp:spPr>
        <a:xfrm>
          <a:off x="6987872" y="731062"/>
          <a:ext cx="150469" cy="159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726"/>
              </a:lnTo>
              <a:lnTo>
                <a:pt x="150469" y="15927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21967-5957-8F4D-98F6-5F3356E365D1}">
      <dsp:nvSpPr>
        <dsp:cNvPr id="0" name=""/>
        <dsp:cNvSpPr/>
      </dsp:nvSpPr>
      <dsp:spPr>
        <a:xfrm>
          <a:off x="7138341" y="2078754"/>
          <a:ext cx="973231" cy="4900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Education Tax Credits</a:t>
          </a:r>
        </a:p>
      </dsp:txBody>
      <dsp:txXfrm>
        <a:off x="7152695" y="2093108"/>
        <a:ext cx="944523" cy="461361"/>
      </dsp:txXfrm>
    </dsp:sp>
    <dsp:sp modelId="{9A30D5D9-6B35-FA46-B5A4-42B7D24C43A6}">
      <dsp:nvSpPr>
        <dsp:cNvPr id="0" name=""/>
        <dsp:cNvSpPr/>
      </dsp:nvSpPr>
      <dsp:spPr>
        <a:xfrm>
          <a:off x="6987872" y="731062"/>
          <a:ext cx="150469" cy="2205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313"/>
              </a:lnTo>
              <a:lnTo>
                <a:pt x="150469" y="220531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6466F-8DCF-C244-BF47-EAE7CE911203}">
      <dsp:nvSpPr>
        <dsp:cNvPr id="0" name=""/>
        <dsp:cNvSpPr/>
      </dsp:nvSpPr>
      <dsp:spPr>
        <a:xfrm>
          <a:off x="7138341" y="2691341"/>
          <a:ext cx="962975" cy="4900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Medicaid</a:t>
          </a:r>
        </a:p>
      </dsp:txBody>
      <dsp:txXfrm>
        <a:off x="7152695" y="2705695"/>
        <a:ext cx="934267" cy="461361"/>
      </dsp:txXfrm>
    </dsp:sp>
    <dsp:sp modelId="{F5533DAB-1D26-F440-ABAD-A74FE52769EE}">
      <dsp:nvSpPr>
        <dsp:cNvPr id="0" name=""/>
        <dsp:cNvSpPr/>
      </dsp:nvSpPr>
      <dsp:spPr>
        <a:xfrm>
          <a:off x="6987872" y="731062"/>
          <a:ext cx="150469" cy="2817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7900"/>
              </a:lnTo>
              <a:lnTo>
                <a:pt x="150469" y="28179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44DA3-4AB8-A44E-A7E3-080EEA3A4A3A}">
      <dsp:nvSpPr>
        <dsp:cNvPr id="0" name=""/>
        <dsp:cNvSpPr/>
      </dsp:nvSpPr>
      <dsp:spPr>
        <a:xfrm>
          <a:off x="7138341" y="3303928"/>
          <a:ext cx="1050066" cy="4900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Child Care Subsidies</a:t>
          </a:r>
        </a:p>
      </dsp:txBody>
      <dsp:txXfrm>
        <a:off x="7152695" y="3318282"/>
        <a:ext cx="1021358" cy="461361"/>
      </dsp:txXfrm>
    </dsp:sp>
    <dsp:sp modelId="{8B645894-AAD0-D94F-8E79-CF55D0445C8A}">
      <dsp:nvSpPr>
        <dsp:cNvPr id="0" name=""/>
        <dsp:cNvSpPr/>
      </dsp:nvSpPr>
      <dsp:spPr>
        <a:xfrm>
          <a:off x="6987872" y="731062"/>
          <a:ext cx="150469" cy="343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488"/>
              </a:lnTo>
              <a:lnTo>
                <a:pt x="150469" y="34304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868DF-B6E5-2947-9095-03C34005100D}">
      <dsp:nvSpPr>
        <dsp:cNvPr id="0" name=""/>
        <dsp:cNvSpPr/>
      </dsp:nvSpPr>
      <dsp:spPr>
        <a:xfrm>
          <a:off x="7138341" y="3916515"/>
          <a:ext cx="1280587" cy="4900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Public Housing Assistance</a:t>
          </a:r>
        </a:p>
      </dsp:txBody>
      <dsp:txXfrm>
        <a:off x="7152695" y="3930869"/>
        <a:ext cx="1251879" cy="461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7BF38-D1CE-4D2F-9ED7-704F493B577C}" type="datetimeFigureOut">
              <a:rPr lang="en-US" smtClean="0"/>
              <a:t>6/10/21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2C21C-B57B-4ECB-9FC4-B595592A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0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5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7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91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09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7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 sz="24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93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06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1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25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21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72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2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42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5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31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94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82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C21C-B57B-4ECB-9FC4-B595592A60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95600"/>
            <a:ext cx="9150927" cy="3962400"/>
          </a:xfrm>
          <a:prstGeom prst="rect">
            <a:avLst/>
          </a:prstGeom>
          <a:solidFill>
            <a:srgbClr val="014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2819400"/>
            <a:ext cx="9144000" cy="76200"/>
          </a:xfrm>
          <a:prstGeom prst="rect">
            <a:avLst/>
          </a:prstGeom>
          <a:solidFill>
            <a:srgbClr val="E0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81000" y="3352800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Title of Presentation</a:t>
            </a:r>
          </a:p>
          <a:p>
            <a:r>
              <a:rPr lang="en-US" sz="3500" dirty="0">
                <a:solidFill>
                  <a:schemeClr val="bg1"/>
                </a:solidFill>
              </a:rPr>
              <a:t>Conference or Event Title</a:t>
            </a:r>
          </a:p>
          <a:p>
            <a:br>
              <a:rPr lang="en-US" sz="2500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Month Year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-38100"/>
            <a:ext cx="9150927" cy="495300"/>
          </a:xfrm>
          <a:prstGeom prst="rect">
            <a:avLst/>
          </a:prstGeom>
          <a:solidFill>
            <a:srgbClr val="E0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0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4868"/>
                </a:solidFill>
              </a:defRPr>
            </a:lvl1pPr>
          </a:lstStyle>
          <a:p>
            <a:r>
              <a:rPr lang="en-US" b="1" dirty="0">
                <a:solidFill>
                  <a:srgbClr val="014868"/>
                </a:solidFill>
              </a:rPr>
              <a:t>This is where your title goes.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solidFill>
                  <a:srgbClr val="014868"/>
                </a:solidFill>
              </a:defRPr>
            </a:lvl1pPr>
          </a:lstStyle>
          <a:p>
            <a:r>
              <a:rPr lang="en-US" sz="2500" dirty="0">
                <a:solidFill>
                  <a:srgbClr val="014868"/>
                </a:solidFill>
              </a:rPr>
              <a:t>Enter the text for your slide here.</a:t>
            </a:r>
          </a:p>
        </p:txBody>
      </p:sp>
    </p:spTree>
    <p:extLst>
      <p:ext uri="{BB962C8B-B14F-4D97-AF65-F5344CB8AC3E}">
        <p14:creationId xmlns:p14="http://schemas.microsoft.com/office/powerpoint/2010/main" val="398386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14868"/>
                </a:solidFill>
              </a:rPr>
              <a:t>This is where your title goes.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2500" dirty="0">
                <a:solidFill>
                  <a:srgbClr val="014868"/>
                </a:solidFill>
              </a:rPr>
              <a:t>Enter the text for your slide 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2500" dirty="0">
                <a:solidFill>
                  <a:srgbClr val="014868"/>
                </a:solidFill>
              </a:rPr>
              <a:t>Enter the text for your slide here.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B083-7255-48AD-8790-81EBB06741E4}" type="datetime1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F4D4-0C2D-40A3-B12B-3963D981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14868"/>
                </a:solidFill>
              </a:rPr>
              <a:t>This is where your title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5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80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0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Rectangle 1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E08C0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Rectangle 19"/>
          <p:cNvSpPr/>
          <p:nvPr/>
        </p:nvSpPr>
        <p:spPr>
          <a:xfrm>
            <a:off x="0" y="1447800"/>
            <a:ext cx="9144000" cy="76200"/>
          </a:xfrm>
          <a:prstGeom prst="rect">
            <a:avLst/>
          </a:prstGeom>
          <a:solidFill>
            <a:srgbClr val="01486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Rectangle 2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1486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TextBox 21"/>
          <p:cNvSpPr txBox="1"/>
          <p:nvPr/>
        </p:nvSpPr>
        <p:spPr>
          <a:xfrm>
            <a:off x="381000" y="6381689"/>
            <a:ext cx="838200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t>CLASP | clasp.org</a:t>
            </a:r>
          </a:p>
        </p:txBody>
      </p:sp>
      <p:sp>
        <p:nvSpPr>
          <p:cNvPr id="41" name="Slide Number Placeholder 15"/>
          <p:cNvSpPr txBox="1"/>
          <p:nvPr/>
        </p:nvSpPr>
        <p:spPr>
          <a:xfrm>
            <a:off x="6553200" y="6407467"/>
            <a:ext cx="2133600" cy="3835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20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2pPr marL="754856" indent="-297656"/>
            <a:lvl3pPr marL="1200150" indent="-285750"/>
            <a:lvl4pPr marL="1689100" indent="-317500"/>
            <a:lvl5pPr marL="2146300" indent="-3175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281680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14868"/>
                </a:solidFill>
              </a:rPr>
              <a:t>This is where your title goes.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" dirty="0">
                <a:solidFill>
                  <a:srgbClr val="014868"/>
                </a:solidFill>
              </a:rPr>
              <a:t>Enter the text for your slide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EF4D-2946-4546-ACA7-C6BFC0625C88}" type="datetime1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F4D4-0C2D-40A3-B12B-3963D981B62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0F4D4-0C2D-40A3-B12B-3963D981B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E0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1447800"/>
            <a:ext cx="9144000" cy="76200"/>
          </a:xfrm>
          <a:prstGeom prst="rect">
            <a:avLst/>
          </a:prstGeom>
          <a:solidFill>
            <a:srgbClr val="014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14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1000" y="638169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CLASP | clasp.org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0F4D4-0C2D-40A3-B12B-3963D981B626}" type="slidenum">
              <a:rPr lang="en-US" sz="2000" b="1" smtClean="0">
                <a:solidFill>
                  <a:schemeClr val="bg1"/>
                </a:solidFill>
              </a:rPr>
              <a:pPr/>
              <a:t>‹#›</a:t>
            </a:fld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7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rgbClr val="0148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1486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o.gov/products/GAO-19-95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ronicle.com/interactives/insecurity" TargetMode="External"/><Relationship Id="rId5" Type="http://schemas.openxmlformats.org/officeDocument/2006/relationships/hyperlink" Target="https://hope4college.com/wp-content/uploads/2020/02/2019_RealCollege_Survey_Report.pdf" TargetMode="External"/><Relationship Id="rId4" Type="http://schemas.openxmlformats.org/officeDocument/2006/relationships/hyperlink" Target="https://www.trelliscompany.org/wp-content/uploads/2019/09/Studying-on-Empty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9/05/02/nyregion/hunger-college-food-insecurity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p.org/lauren" TargetMode="External"/><Relationship Id="rId2" Type="http://schemas.openxmlformats.org/officeDocument/2006/relationships/hyperlink" Target="mailto:lwalizer@clasp.or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elliscompany.org/wp-content/uploads/2019/09/Studying-on-Empty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95600"/>
            <a:ext cx="9150927" cy="3962400"/>
          </a:xfrm>
          <a:prstGeom prst="rect">
            <a:avLst/>
          </a:prstGeom>
          <a:solidFill>
            <a:srgbClr val="014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819400"/>
            <a:ext cx="9144000" cy="76200"/>
          </a:xfrm>
          <a:prstGeom prst="rect">
            <a:avLst/>
          </a:prstGeom>
          <a:solidFill>
            <a:srgbClr val="E0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752600"/>
            <a:ext cx="3429000" cy="978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156734"/>
            <a:ext cx="86106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Responding to Our Students’ Needs: Strategies for the Future</a:t>
            </a:r>
          </a:p>
          <a:p>
            <a:r>
              <a:rPr lang="en-US" sz="3500" dirty="0">
                <a:solidFill>
                  <a:schemeClr val="bg1"/>
                </a:solidFill>
              </a:rPr>
              <a:t>NHCUC Virtual Higher Ed Summit</a:t>
            </a:r>
          </a:p>
          <a:p>
            <a:br>
              <a:rPr lang="en-US" sz="2500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April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1828800"/>
            <a:ext cx="50084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14868"/>
                </a:solidFill>
              </a:rPr>
              <a:t>Lauren Walizer</a:t>
            </a:r>
          </a:p>
          <a:p>
            <a:pPr algn="r"/>
            <a:r>
              <a:rPr lang="en-US" sz="2700" dirty="0">
                <a:solidFill>
                  <a:srgbClr val="014868"/>
                </a:solidFill>
              </a:rPr>
              <a:t>Senior Policy Analyst</a:t>
            </a:r>
          </a:p>
          <a:p>
            <a:pPr algn="r"/>
            <a:endParaRPr lang="en-US" sz="2700" dirty="0">
              <a:solidFill>
                <a:srgbClr val="01486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8100"/>
            <a:ext cx="9150927" cy="495300"/>
          </a:xfrm>
          <a:prstGeom prst="rect">
            <a:avLst/>
          </a:prstGeom>
          <a:solidFill>
            <a:srgbClr val="E0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7B03-F726-1147-93D1-1FFEE48E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(Student) Hunger in 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7EBDD-00CB-354F-8424-293C89C2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UNH study: Looked at food insecurity over 1 year; 25% of students had experienced it in that time. </a:t>
            </a:r>
          </a:p>
          <a:p>
            <a:pPr lvl="1"/>
            <a:r>
              <a:rPr lang="en-US" dirty="0"/>
              <a:t>3.9% reported eating smaller or skipping meals because they lacked money for food.</a:t>
            </a:r>
          </a:p>
          <a:p>
            <a:pPr lvl="1"/>
            <a:r>
              <a:rPr lang="en-US" dirty="0"/>
              <a:t>11.6% were hungry but did not eat because there wasn’t enough money for food.</a:t>
            </a:r>
          </a:p>
          <a:p>
            <a:r>
              <a:rPr lang="en-US" dirty="0"/>
              <a:t>As of October 2019, about 1 in every 4 NH K-12 students were eligible for free or reduced price student lunch. </a:t>
            </a:r>
            <a:endParaRPr lang="en-US" sz="1700" dirty="0"/>
          </a:p>
          <a:p>
            <a:r>
              <a:rPr lang="en-US" dirty="0"/>
              <a:t>The NH Food Bank has seen a 5.5% increase in demand.</a:t>
            </a:r>
          </a:p>
          <a:p>
            <a:pPr lvl="1"/>
            <a:r>
              <a:rPr lang="en-US" dirty="0"/>
              <a:t>At a recent event, they fed almost 600 people but had to turn more than 230 households away.</a:t>
            </a:r>
          </a:p>
        </p:txBody>
      </p:sp>
    </p:spTree>
    <p:extLst>
      <p:ext uri="{BB962C8B-B14F-4D97-AF65-F5344CB8AC3E}">
        <p14:creationId xmlns:p14="http://schemas.microsoft.com/office/powerpoint/2010/main" val="308375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6BE4-E162-7E46-8390-FB4B1B74B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Reviews of Student Hunger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97C6-FA93-C246-B213-B9E661E0C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#RealCollege 2020 by the Hope Center. In the 30 days prior to the survey:</a:t>
            </a:r>
          </a:p>
          <a:p>
            <a:pPr lvl="1"/>
            <a:r>
              <a:rPr lang="en-US" u="sng" dirty="0"/>
              <a:t>42%</a:t>
            </a:r>
            <a:r>
              <a:rPr lang="en-US" dirty="0"/>
              <a:t> of community college &amp; </a:t>
            </a:r>
            <a:r>
              <a:rPr lang="en-US" u="sng" dirty="0"/>
              <a:t>33%</a:t>
            </a:r>
            <a:r>
              <a:rPr lang="en-US" dirty="0"/>
              <a:t> of 4-year college students experienced food insecurity</a:t>
            </a:r>
          </a:p>
          <a:p>
            <a:pPr lvl="1"/>
            <a:r>
              <a:rPr lang="en-US" dirty="0"/>
              <a:t>Only 38% of community college &amp; 49% of 4-year college students were both food &amp; housing </a:t>
            </a:r>
            <a:r>
              <a:rPr lang="en-US" u="sng" dirty="0"/>
              <a:t>secure</a:t>
            </a:r>
            <a:r>
              <a:rPr lang="en-US" dirty="0"/>
              <a:t>.</a:t>
            </a:r>
          </a:p>
          <a:p>
            <a:r>
              <a:rPr lang="en-US" dirty="0"/>
              <a:t>Government Accountability Office report, GAO-19-95</a:t>
            </a:r>
          </a:p>
          <a:p>
            <a:pPr lvl="1"/>
            <a:r>
              <a:rPr lang="en-US" dirty="0"/>
              <a:t>Includes a literature review of food insecurity studies, examples from colleges, and recommendations for the Food &amp; Nutrition Service to improve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29157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/>
            </a:lvl1pPr>
          </a:lstStyle>
          <a:p>
            <a:r>
              <a:rPr lang="en-US" dirty="0"/>
              <a:t>M</a:t>
            </a:r>
            <a:r>
              <a:rPr dirty="0"/>
              <a:t>ost </a:t>
            </a:r>
            <a:r>
              <a:rPr lang="en-US" dirty="0"/>
              <a:t>S</a:t>
            </a:r>
            <a:r>
              <a:rPr dirty="0"/>
              <a:t>tudents with </a:t>
            </a:r>
            <a:r>
              <a:rPr lang="en-US" dirty="0"/>
              <a:t>L</a:t>
            </a:r>
            <a:r>
              <a:rPr dirty="0"/>
              <a:t>ow </a:t>
            </a:r>
            <a:r>
              <a:rPr lang="en-US" dirty="0"/>
              <a:t>I</a:t>
            </a:r>
            <a:r>
              <a:rPr dirty="0"/>
              <a:t>ncomes </a:t>
            </a:r>
            <a:r>
              <a:rPr lang="en-US" dirty="0"/>
              <a:t>D</a:t>
            </a:r>
            <a:r>
              <a:rPr dirty="0"/>
              <a:t>on’t get SNAP</a:t>
            </a:r>
          </a:p>
        </p:txBody>
      </p:sp>
      <p:sp>
        <p:nvSpPr>
          <p:cNvPr id="220" name="Slide Number Placeholder 4"/>
          <p:cNvSpPr txBox="1"/>
          <p:nvPr/>
        </p:nvSpPr>
        <p:spPr>
          <a:xfrm>
            <a:off x="6477000" y="6383307"/>
            <a:ext cx="21336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r>
              <a:rPr sz="2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21" name="Text Box 2"/>
          <p:cNvSpPr txBox="1"/>
          <p:nvPr/>
        </p:nvSpPr>
        <p:spPr>
          <a:xfrm>
            <a:off x="3886200" y="2627311"/>
            <a:ext cx="4267200" cy="2577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lnSpc>
                <a:spcPct val="115000"/>
              </a:lnSpc>
              <a:spcBef>
                <a:spcPts val="1000"/>
              </a:spcBef>
              <a:defRPr sz="2400" b="1">
                <a:solidFill>
                  <a:srgbClr val="0C4766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t>57 percent </a:t>
            </a:r>
            <a:r>
              <a:rPr b="0">
                <a:solidFill>
                  <a:srgbClr val="000000"/>
                </a:solidFill>
              </a:rPr>
              <a:t>of potentially eligible students (those who have low incomes, and at least one additional risk factor for food insecurity) are not enrolled in SNAP.</a:t>
            </a:r>
          </a:p>
        </p:txBody>
      </p:sp>
      <p:sp>
        <p:nvSpPr>
          <p:cNvPr id="223" name="Rectangle 7"/>
          <p:cNvSpPr/>
          <p:nvPr/>
        </p:nvSpPr>
        <p:spPr>
          <a:xfrm rot="5400000">
            <a:off x="2743199" y="81319"/>
            <a:ext cx="3657601" cy="7611349"/>
          </a:xfrm>
          <a:prstGeom prst="rect">
            <a:avLst/>
          </a:prstGeom>
          <a:ln w="19050">
            <a:solidFill>
              <a:srgbClr val="DD8C27"/>
            </a:solidFill>
          </a:ln>
          <a:effectLst>
            <a:outerShdw rotWithShape="0">
              <a:srgbClr val="000000"/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08163C-FBA9-47FE-9107-AAD81A88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918" y="2627311"/>
            <a:ext cx="226790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935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CEECDA8B-AF09-B741-9D1A-C63C2B8A1A0F}"/>
              </a:ext>
            </a:extLst>
          </p:cNvPr>
          <p:cNvSpPr/>
          <p:nvPr/>
        </p:nvSpPr>
        <p:spPr>
          <a:xfrm>
            <a:off x="445957" y="2209801"/>
            <a:ext cx="7859843" cy="2971799"/>
          </a:xfrm>
          <a:prstGeom prst="wedgeRectCallout">
            <a:avLst>
              <a:gd name="adj1" fmla="val -6238"/>
              <a:gd name="adj2" fmla="val 662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DCE41-07CF-DF4D-BEFF-36C226AF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301677"/>
            <a:ext cx="5486400" cy="1143000"/>
          </a:xfrm>
        </p:spPr>
        <p:txBody>
          <a:bodyPr/>
          <a:lstStyle/>
          <a:p>
            <a:r>
              <a:rPr lang="en-US" dirty="0"/>
              <a:t>Student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4104B-3836-A44F-8C33-2B8CC67A4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57" y="2286000"/>
            <a:ext cx="8077200" cy="2651073"/>
          </a:xfrm>
          <a:ln w="317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“I’ll buy cup noodles and drinks and snacks. I haven’t really been – eating meals per se – sandwich items, cereal, stuff like that… I tried to apply for EBT and SNAP, but they said [that] because I was a student, I [didn’t] qualify.”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76A32-E802-5A40-8E42-9D2F3A6720E6}"/>
              </a:ext>
            </a:extLst>
          </p:cNvPr>
          <p:cNvSpPr txBox="1"/>
          <p:nvPr/>
        </p:nvSpPr>
        <p:spPr>
          <a:xfrm>
            <a:off x="533400" y="5955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“Studying on Empty”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CDBA3-F417-1B41-B390-25C4AB755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67" y="228600"/>
            <a:ext cx="2769433" cy="1924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A2448E-4EEF-C24D-9DB5-607E555DBBFB}"/>
              </a:ext>
            </a:extLst>
          </p:cNvPr>
          <p:cNvSpPr txBox="1"/>
          <p:nvPr/>
        </p:nvSpPr>
        <p:spPr>
          <a:xfrm>
            <a:off x="4038600" y="5502326"/>
            <a:ext cx="4876800" cy="66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Full-time, first generation public college student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46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E33C-594D-9E47-B490-651D8925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Supplemental Nutrition Assistance Program (SNAP)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3490A-D1C2-2D41-B859-DABDB6801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/>
              <a:t>Students attending </a:t>
            </a:r>
            <a:r>
              <a:rPr lang="en-US" sz="3000" i="1" dirty="0"/>
              <a:t>more than half time </a:t>
            </a:r>
            <a:r>
              <a:rPr lang="en-US" sz="3000" dirty="0"/>
              <a:t>are eligible if they meet income, asset criteria, and </a:t>
            </a:r>
            <a:r>
              <a:rPr lang="en-US" sz="3000" u="sng" dirty="0"/>
              <a:t>any</a:t>
            </a:r>
            <a:r>
              <a:rPr lang="en-US" sz="3000" dirty="0"/>
              <a:t> apply:</a:t>
            </a:r>
          </a:p>
          <a:p>
            <a:pPr lvl="1"/>
            <a:r>
              <a:rPr lang="en-US" sz="2200" dirty="0">
                <a:solidFill>
                  <a:srgbClr val="014868"/>
                </a:solidFill>
              </a:rPr>
              <a:t>Caring for a child under age 6;</a:t>
            </a:r>
          </a:p>
          <a:p>
            <a:pPr lvl="1"/>
            <a:r>
              <a:rPr lang="en-US" sz="2200" dirty="0">
                <a:solidFill>
                  <a:srgbClr val="014868"/>
                </a:solidFill>
              </a:rPr>
              <a:t>Single parent caring for a child 6-11 and enrolled full-time, or unable to obtain child care;</a:t>
            </a:r>
          </a:p>
          <a:p>
            <a:pPr lvl="1"/>
            <a:r>
              <a:rPr lang="en-US" sz="2200" dirty="0">
                <a:solidFill>
                  <a:srgbClr val="014868"/>
                </a:solidFill>
              </a:rPr>
              <a:t>Working for pay at least 20 hours per week;</a:t>
            </a:r>
          </a:p>
          <a:p>
            <a:pPr lvl="1"/>
            <a:r>
              <a:rPr lang="en-US" sz="2200" dirty="0">
                <a:solidFill>
                  <a:srgbClr val="014868"/>
                </a:solidFill>
              </a:rPr>
              <a:t>Receiving any work-study funds;</a:t>
            </a:r>
          </a:p>
          <a:p>
            <a:pPr lvl="1"/>
            <a:r>
              <a:rPr lang="en-US" sz="2200" dirty="0">
                <a:solidFill>
                  <a:srgbClr val="014868"/>
                </a:solidFill>
              </a:rPr>
              <a:t>Receiving TANF benefits;</a:t>
            </a:r>
          </a:p>
          <a:p>
            <a:pPr lvl="1"/>
            <a:r>
              <a:rPr lang="en-US" sz="2200" dirty="0">
                <a:solidFill>
                  <a:srgbClr val="014868"/>
                </a:solidFill>
              </a:rPr>
              <a:t>Unable to work because of a disability; OR</a:t>
            </a:r>
          </a:p>
          <a:p>
            <a:pPr lvl="1"/>
            <a:r>
              <a:rPr lang="en-US" sz="2200" dirty="0">
                <a:solidFill>
                  <a:srgbClr val="014868"/>
                </a:solidFill>
              </a:rPr>
              <a:t>Enrolled in certain programs aimed at employment (e.g., WIOA, TAA, SNAP E&amp;T or other state or locally-funded training program).</a:t>
            </a:r>
          </a:p>
        </p:txBody>
      </p:sp>
    </p:spTree>
    <p:extLst>
      <p:ext uri="{BB962C8B-B14F-4D97-AF65-F5344CB8AC3E}">
        <p14:creationId xmlns:p14="http://schemas.microsoft.com/office/powerpoint/2010/main" val="232118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077200" y="6479221"/>
            <a:ext cx="609600" cy="2263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000" b="1">
                <a:solidFill>
                  <a:schemeClr val="bg1"/>
                </a:solidFill>
              </a:rPr>
              <a:t>15</a:t>
            </a:fld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20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SNAP can help!</a:t>
            </a:r>
          </a:p>
        </p:txBody>
      </p:sp>
      <p:sp>
        <p:nvSpPr>
          <p:cNvPr id="207" name="Content Placeholder 6"/>
          <p:cNvSpPr txBox="1">
            <a:spLocks noGrp="1"/>
          </p:cNvSpPr>
          <p:nvPr>
            <p:ph type="body" sz="half" idx="1"/>
          </p:nvPr>
        </p:nvSpPr>
        <p:spPr>
          <a:xfrm>
            <a:off x="381000" y="1752600"/>
            <a:ext cx="5791200" cy="44195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defRPr sz="2100"/>
            </a:pPr>
            <a:r>
              <a:rPr lang="en-US" sz="2800" dirty="0"/>
              <a:t>SNAP </a:t>
            </a:r>
            <a:r>
              <a:rPr sz="2800" dirty="0"/>
              <a:t>can be used to buy food</a:t>
            </a:r>
            <a:r>
              <a:rPr lang="en-US" sz="2800" dirty="0"/>
              <a:t> at</a:t>
            </a:r>
            <a:br>
              <a:rPr lang="en-US" sz="2800" dirty="0"/>
            </a:br>
            <a:r>
              <a:rPr lang="en-US" sz="2800" dirty="0"/>
              <a:t>authorized retailers.</a:t>
            </a:r>
          </a:p>
          <a:p>
            <a:pPr lvl="1" indent="-342900">
              <a:lnSpc>
                <a:spcPct val="90000"/>
              </a:lnSpc>
              <a:spcBef>
                <a:spcPts val="500"/>
              </a:spcBef>
              <a:defRPr sz="2100"/>
            </a:pPr>
            <a:r>
              <a:rPr lang="en-US" sz="2400" dirty="0"/>
              <a:t>Generally, it can’t be used to buy</a:t>
            </a:r>
            <a:br>
              <a:rPr lang="en-US" sz="2400" dirty="0"/>
            </a:br>
            <a:r>
              <a:rPr lang="en-US" sz="2400" dirty="0"/>
              <a:t>prepared foods or to pay for college</a:t>
            </a:r>
            <a:br>
              <a:rPr lang="en-US" sz="2400" dirty="0"/>
            </a:br>
            <a:r>
              <a:rPr lang="en-US" sz="2400" dirty="0"/>
              <a:t>cafeteria meal plans.</a:t>
            </a:r>
            <a:endParaRPr sz="2400" dirty="0"/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defRPr sz="2100"/>
            </a:pPr>
            <a:r>
              <a:rPr lang="en-US" sz="2800" dirty="0"/>
              <a:t>A household of 1 can receive up to $194/month</a:t>
            </a:r>
          </a:p>
          <a:p>
            <a:pPr lvl="1" indent="-342900">
              <a:lnSpc>
                <a:spcPct val="90000"/>
              </a:lnSpc>
              <a:spcBef>
                <a:spcPts val="500"/>
              </a:spcBef>
              <a:defRPr sz="2100"/>
            </a:pPr>
            <a:r>
              <a:rPr sz="2400" dirty="0"/>
              <a:t>For a household of 3</a:t>
            </a:r>
            <a:r>
              <a:rPr lang="en-US" sz="2400" dirty="0"/>
              <a:t>, that maximum</a:t>
            </a:r>
            <a:r>
              <a:rPr sz="2400" dirty="0"/>
              <a:t> is $509/month</a:t>
            </a:r>
            <a:endParaRPr lang="en-US" sz="2400" dirty="0"/>
          </a:p>
          <a:p>
            <a:r>
              <a:rPr lang="en-US" sz="2800" dirty="0"/>
              <a:t>SNAP produces value: for every… </a:t>
            </a:r>
          </a:p>
          <a:p>
            <a:pPr marL="400050" lvl="1" indent="0"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$1</a:t>
            </a:r>
            <a:r>
              <a:rPr lang="en-US" sz="2400" dirty="0"/>
              <a:t> the federal government invests in the program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$1.50 </a:t>
            </a:r>
            <a:r>
              <a:rPr lang="en-US" sz="2400" dirty="0"/>
              <a:t>of economic activity is generated</a:t>
            </a:r>
          </a:p>
        </p:txBody>
      </p:sp>
      <p:pic>
        <p:nvPicPr>
          <p:cNvPr id="208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111" y="2133600"/>
            <a:ext cx="3062289" cy="31174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48601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97A3-FF07-8C4C-9EA1-1B158BE8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SNAP Works in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9C2B-4EB1-BF44-93BD-109806258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States have some flexibility to define how SNAP operates in their state, including re: the student rules.</a:t>
            </a:r>
          </a:p>
          <a:p>
            <a:pPr lvl="1"/>
            <a:r>
              <a:rPr lang="en-US" dirty="0"/>
              <a:t>E.g., the state can define what enrolled in a program aimed at employment means</a:t>
            </a:r>
          </a:p>
          <a:p>
            <a:pPr lvl="1"/>
            <a:r>
              <a:rPr lang="en-US" dirty="0"/>
              <a:t>Many programs in community colleges could reasonably count under this heading: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CEE1D-4714-2442-BDAF-B3C6E1B8D71F}"/>
              </a:ext>
            </a:extLst>
          </p:cNvPr>
          <p:cNvSpPr txBox="1"/>
          <p:nvPr/>
        </p:nvSpPr>
        <p:spPr>
          <a:xfrm>
            <a:off x="4437954" y="5436513"/>
            <a:ext cx="3410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Career pathway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4F0A4-0FB9-8246-9CD8-726C294D4AF0}"/>
              </a:ext>
            </a:extLst>
          </p:cNvPr>
          <p:cNvSpPr txBox="1"/>
          <p:nvPr/>
        </p:nvSpPr>
        <p:spPr>
          <a:xfrm>
            <a:off x="1447800" y="5715000"/>
            <a:ext cx="2648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High-demand majors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33712-92BC-F247-96AE-55CEC669E511}"/>
              </a:ext>
            </a:extLst>
          </p:cNvPr>
          <p:cNvSpPr/>
          <p:nvPr/>
        </p:nvSpPr>
        <p:spPr>
          <a:xfrm>
            <a:off x="1658048" y="5131713"/>
            <a:ext cx="2685352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Perkins Act programs</a:t>
            </a:r>
          </a:p>
        </p:txBody>
      </p:sp>
    </p:spTree>
    <p:extLst>
      <p:ext uri="{BB962C8B-B14F-4D97-AF65-F5344CB8AC3E}">
        <p14:creationId xmlns:p14="http://schemas.microsoft.com/office/powerpoint/2010/main" val="249178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0777A923-D028-3C4C-873A-238E5CA9F351}"/>
              </a:ext>
            </a:extLst>
          </p:cNvPr>
          <p:cNvSpPr/>
          <p:nvPr/>
        </p:nvSpPr>
        <p:spPr>
          <a:xfrm>
            <a:off x="445957" y="2209800"/>
            <a:ext cx="8088443" cy="2971799"/>
          </a:xfrm>
          <a:prstGeom prst="wedgeRectCallout">
            <a:avLst>
              <a:gd name="adj1" fmla="val -6238"/>
              <a:gd name="adj2" fmla="val 662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B8C7D-3E5B-C149-B26D-58A0FE1E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4638"/>
            <a:ext cx="4267200" cy="1143000"/>
          </a:xfrm>
        </p:spPr>
        <p:txBody>
          <a:bodyPr/>
          <a:lstStyle/>
          <a:p>
            <a:r>
              <a:rPr lang="en-US" dirty="0"/>
              <a:t>Student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7E68-910F-C647-9AD8-51AFDD09B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2"/>
            <a:ext cx="7848600" cy="29717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“School is nice, though. They have [free] ramen in the student lines. And so, one day I did not have any food. And I’d left my debit card at home – again. .. So, I was able to have a thing of ramen. That was nice.</a:t>
            </a:r>
          </a:p>
          <a:p>
            <a:pPr marL="0" indent="0">
              <a:buNone/>
            </a:pPr>
            <a:r>
              <a:rPr lang="en-US" sz="3000" dirty="0"/>
              <a:t>They provide snacks there pretty commonly. I’d say, once a week, they probably bring a cart around while I’m there. And I get to take a little snack.”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55064-DC7E-DE44-A38D-71B53BB610ED}"/>
              </a:ext>
            </a:extLst>
          </p:cNvPr>
          <p:cNvSpPr txBox="1"/>
          <p:nvPr/>
        </p:nvSpPr>
        <p:spPr>
          <a:xfrm>
            <a:off x="4114800" y="5486400"/>
            <a:ext cx="461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aged full-time public college student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07A2A-7C8C-5C43-B67A-85F94E4BC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67" y="209550"/>
            <a:ext cx="2769433" cy="1924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4212FD-13DB-354B-887B-E38193DD8004}"/>
              </a:ext>
            </a:extLst>
          </p:cNvPr>
          <p:cNvSpPr txBox="1"/>
          <p:nvPr/>
        </p:nvSpPr>
        <p:spPr>
          <a:xfrm>
            <a:off x="457200" y="5955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“Studying on Empty”</a:t>
            </a:r>
          </a:p>
        </p:txBody>
      </p:sp>
    </p:spTree>
    <p:extLst>
      <p:ext uri="{BB962C8B-B14F-4D97-AF65-F5344CB8AC3E}">
        <p14:creationId xmlns:p14="http://schemas.microsoft.com/office/powerpoint/2010/main" val="1055841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08C8-3878-5B40-A2AB-9648E67D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900" dirty="0"/>
              <a:t>College Interventions </a:t>
            </a:r>
            <a:br>
              <a:rPr lang="en-US" sz="3900" dirty="0"/>
            </a:br>
            <a:r>
              <a:rPr lang="en-US" sz="3900" dirty="0"/>
              <a:t>(strategies more effective pre-COVID-19)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17E7-83CA-2144-BECC-BD5BC3B2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Put free snacks (e.g., fruit, granola bars, ramen) in high-trafficked areas</a:t>
            </a:r>
          </a:p>
          <a:p>
            <a:r>
              <a:rPr lang="en-US" dirty="0"/>
              <a:t>Keep dining halls open over breaks</a:t>
            </a:r>
          </a:p>
          <a:p>
            <a:r>
              <a:rPr lang="en-US" dirty="0"/>
              <a:t>Allow students to share meal points</a:t>
            </a:r>
          </a:p>
          <a:p>
            <a:r>
              <a:rPr lang="en-US" dirty="0"/>
              <a:t>Create a food pantry</a:t>
            </a:r>
          </a:p>
          <a:p>
            <a:r>
              <a:rPr lang="en-US" dirty="0"/>
              <a:t>Offer events with free food – and notify students when leftover food is available</a:t>
            </a:r>
          </a:p>
          <a:p>
            <a:r>
              <a:rPr lang="en-US" dirty="0"/>
              <a:t>Bring human service agency/community partners onto campus to help connect students to services</a:t>
            </a:r>
          </a:p>
        </p:txBody>
      </p:sp>
    </p:spTree>
    <p:extLst>
      <p:ext uri="{BB962C8B-B14F-4D97-AF65-F5344CB8AC3E}">
        <p14:creationId xmlns:p14="http://schemas.microsoft.com/office/powerpoint/2010/main" val="4071382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D1C0-7C30-6F47-A6D5-3D176FF5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College Interventions: Strategies for the Foreseeable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E4EC-33DF-AC41-B34D-AA4056E79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08C05"/>
                </a:solidFill>
              </a:rPr>
              <a:t>Keys:</a:t>
            </a:r>
            <a:r>
              <a:rPr lang="en-US" dirty="0"/>
              <a:t> Multiple solutions will be necessary and the same solution won’t fit every campus; all work will help normalize these issues and people’s response to them.</a:t>
            </a:r>
          </a:p>
          <a:p>
            <a:r>
              <a:rPr lang="en-US" dirty="0"/>
              <a:t>Quantify the problem</a:t>
            </a:r>
          </a:p>
          <a:p>
            <a:pPr lvl="1"/>
            <a:r>
              <a:rPr lang="en-US" dirty="0"/>
              <a:t>What types of students are struggling?</a:t>
            </a:r>
          </a:p>
          <a:p>
            <a:pPr lvl="1"/>
            <a:r>
              <a:rPr lang="en-US" dirty="0"/>
              <a:t>What are they struggling with, specifically?</a:t>
            </a:r>
          </a:p>
          <a:p>
            <a:r>
              <a:rPr lang="en-US" dirty="0"/>
              <a:t>Leadership buy-in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9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F620-6759-1A43-8651-DF1E11EC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CLASP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915AD-0A96-6644-AFDB-03754CEFA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27237"/>
            <a:ext cx="4495800" cy="3687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Center for Law and Social Policy (CLASP) advocates for policy solutions that reduce poverty, promote economic security, and advance racial equity.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47757E-6734-844C-9B1F-94781DF30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4250336"/>
            <a:ext cx="2478372" cy="498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Lauren Walizer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4ACBA-89B9-F84D-AF60-39F91D2256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014" y="1981200"/>
            <a:ext cx="234696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9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E3AE-4413-254F-9999-C31361C0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Power of Data:</a:t>
            </a:r>
            <a:br>
              <a:rPr lang="en-US" dirty="0"/>
            </a:br>
            <a:r>
              <a:rPr lang="en-US" dirty="0"/>
              <a:t>Examples from CA Colleges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BB1A1-8BCC-F547-9B92-F2879097B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76401"/>
            <a:ext cx="4267200" cy="449579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100" b="1" dirty="0">
                <a:solidFill>
                  <a:srgbClr val="E08C05"/>
                </a:solidFill>
              </a:rPr>
              <a:t>San Jose State University</a:t>
            </a:r>
          </a:p>
          <a:p>
            <a:r>
              <a:rPr lang="en-US" sz="4600" dirty="0"/>
              <a:t>2,897 unique visits &amp; 11,000 total visits to the pantry each year. The patrons:</a:t>
            </a:r>
          </a:p>
          <a:p>
            <a:pPr lvl="1"/>
            <a:r>
              <a:rPr lang="en-US" sz="3600" dirty="0"/>
              <a:t>70% go to a single zone of the pantry (e.g., produce, toiletries, </a:t>
            </a:r>
            <a:r>
              <a:rPr lang="en-US" sz="3600" dirty="0" err="1"/>
              <a:t>etc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19% of users are international students (vs 12% of all students)</a:t>
            </a:r>
          </a:p>
          <a:p>
            <a:pPr lvl="1"/>
            <a:r>
              <a:rPr lang="en-US" sz="3600" dirty="0"/>
              <a:t>80% of their international student patrons are from India</a:t>
            </a:r>
          </a:p>
          <a:p>
            <a:r>
              <a:rPr lang="en-US" sz="4600" dirty="0"/>
              <a:t>Found that the term “food assistance" works for domestic students, but not as much for international students.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45422-47EB-EC46-863E-3B48D1FD7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7244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100" b="1" dirty="0">
                <a:solidFill>
                  <a:srgbClr val="E08C05"/>
                </a:solidFill>
              </a:rPr>
              <a:t>Evergreen Valley</a:t>
            </a:r>
          </a:p>
          <a:p>
            <a:r>
              <a:rPr lang="en-US" sz="4600" dirty="0"/>
              <a:t>1,711 unique visits &amp; 4,000 total visits to the pantry each year. The patrons:</a:t>
            </a:r>
          </a:p>
          <a:p>
            <a:pPr lvl="1"/>
            <a:r>
              <a:rPr lang="en-US" sz="3600" dirty="0"/>
              <a:t>65% come weekly</a:t>
            </a:r>
          </a:p>
          <a:p>
            <a:pPr lvl="1"/>
            <a:r>
              <a:rPr lang="en-US" sz="3600" dirty="0"/>
              <a:t>28% are age 40+ (vs 10% of all students)</a:t>
            </a:r>
          </a:p>
          <a:p>
            <a:pPr lvl="1"/>
            <a:r>
              <a:rPr lang="en-US" sz="3600" dirty="0"/>
              <a:t>50% are Asian (vs 39% of all students)</a:t>
            </a:r>
          </a:p>
          <a:p>
            <a:pPr lvl="1"/>
            <a:r>
              <a:rPr lang="en-US" sz="3600" dirty="0"/>
              <a:t>30% are Latinx (vs 41% of all students)</a:t>
            </a:r>
          </a:p>
          <a:p>
            <a:pPr lvl="1"/>
            <a:r>
              <a:rPr lang="en-US" sz="3600" dirty="0"/>
              <a:t>83% passed their courses (vs 72% of all students)</a:t>
            </a:r>
          </a:p>
          <a:p>
            <a:r>
              <a:rPr lang="en-US" sz="4600" dirty="0"/>
              <a:t>The pantry is in the college strategic plan</a:t>
            </a:r>
          </a:p>
          <a:p>
            <a:r>
              <a:rPr lang="en-US" sz="4600" dirty="0"/>
              <a:t>Involvement by: faculty/staff, community partners, &amp; special academic programs/students</a:t>
            </a:r>
          </a:p>
        </p:txBody>
      </p:sp>
    </p:spTree>
    <p:extLst>
      <p:ext uri="{BB962C8B-B14F-4D97-AF65-F5344CB8AC3E}">
        <p14:creationId xmlns:p14="http://schemas.microsoft.com/office/powerpoint/2010/main" val="308392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09C5-1D9B-184F-97D3-CAA9FE96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College Interventions: Strategies for the Foreseeable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1C2D7-2A0E-0E42-817E-FC600A896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Process changes:</a:t>
            </a:r>
          </a:p>
          <a:p>
            <a:pPr lvl="1"/>
            <a:r>
              <a:rPr lang="en-US" dirty="0"/>
              <a:t>Centralize student services</a:t>
            </a:r>
          </a:p>
          <a:p>
            <a:pPr lvl="1"/>
            <a:r>
              <a:rPr lang="en-US" dirty="0"/>
              <a:t>Integrate benefits into existing college processes</a:t>
            </a:r>
          </a:p>
          <a:p>
            <a:pPr lvl="1"/>
            <a:r>
              <a:rPr lang="en-US" dirty="0"/>
              <a:t>Engage a broad-based team to embed activities</a:t>
            </a:r>
          </a:p>
          <a:p>
            <a:r>
              <a:rPr lang="en-US" dirty="0"/>
              <a:t>Develop plan to engage students</a:t>
            </a:r>
          </a:p>
          <a:p>
            <a:pPr lvl="1"/>
            <a:r>
              <a:rPr lang="en-US" dirty="0"/>
              <a:t>How to reach them? What information will you share?</a:t>
            </a:r>
          </a:p>
          <a:p>
            <a:pPr lvl="1"/>
            <a:r>
              <a:rPr lang="en-US" dirty="0"/>
              <a:t>Find student groups/individual students and/or community resources to help</a:t>
            </a:r>
          </a:p>
          <a:p>
            <a:pPr lvl="1"/>
            <a:r>
              <a:rPr lang="en-US" dirty="0"/>
              <a:t>Help with application and follow up activities</a:t>
            </a:r>
          </a:p>
          <a:p>
            <a:r>
              <a:rPr lang="en-US" dirty="0"/>
              <a:t>Help with other expenses to relieve budgetary pressure so they have $ for food</a:t>
            </a:r>
          </a:p>
          <a:p>
            <a:pPr lvl="1"/>
            <a:r>
              <a:rPr lang="en-US" dirty="0"/>
              <a:t>e.g., paying for electronic book licenses</a:t>
            </a:r>
          </a:p>
        </p:txBody>
      </p:sp>
    </p:spTree>
    <p:extLst>
      <p:ext uri="{BB962C8B-B14F-4D97-AF65-F5344CB8AC3E}">
        <p14:creationId xmlns:p14="http://schemas.microsoft.com/office/powerpoint/2010/main" val="398686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C3207B-7914-F640-93EA-C084810BC6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1048"/>
            <a:ext cx="4800600" cy="6143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5E1221-429A-DF4A-B7F3-963D21956088}"/>
              </a:ext>
            </a:extLst>
          </p:cNvPr>
          <p:cNvSpPr txBox="1"/>
          <p:nvPr/>
        </p:nvSpPr>
        <p:spPr>
          <a:xfrm>
            <a:off x="5715000" y="1752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14868"/>
                </a:solidFill>
              </a:rPr>
              <a:t>Oregon State Univ</a:t>
            </a:r>
          </a:p>
          <a:p>
            <a:r>
              <a:rPr lang="en-US" dirty="0">
                <a:solidFill>
                  <a:srgbClr val="014868"/>
                </a:solidFill>
              </a:rPr>
              <a:t>https://tinyurl.com/ychjhrje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E0206-8EE9-894B-BB03-4DFCEA86ADC2}"/>
              </a:ext>
            </a:extLst>
          </p:cNvPr>
          <p:cNvSpPr txBox="1"/>
          <p:nvPr/>
        </p:nvSpPr>
        <p:spPr>
          <a:xfrm>
            <a:off x="5715000" y="26580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14868"/>
                </a:solidFill>
              </a:rPr>
              <a:t>Mercy College</a:t>
            </a:r>
          </a:p>
          <a:p>
            <a:r>
              <a:rPr lang="en-US" dirty="0">
                <a:solidFill>
                  <a:srgbClr val="014868"/>
                </a:solidFill>
              </a:rPr>
              <a:t>https://tinyurl.com/ya2qnl92</a:t>
            </a:r>
          </a:p>
          <a:p>
            <a:endParaRPr lang="en-US" dirty="0">
              <a:solidFill>
                <a:srgbClr val="01486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D1118-BBEF-CE45-A590-D4666C04AE94}"/>
              </a:ext>
            </a:extLst>
          </p:cNvPr>
          <p:cNvSpPr txBox="1"/>
          <p:nvPr/>
        </p:nvSpPr>
        <p:spPr>
          <a:xfrm>
            <a:off x="5715000" y="35724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14868"/>
                </a:solidFill>
              </a:rPr>
              <a:t>Law Project of the Chicago Coalition for the Homeless</a:t>
            </a:r>
          </a:p>
          <a:p>
            <a:r>
              <a:rPr lang="en-US" dirty="0">
                <a:solidFill>
                  <a:srgbClr val="014868"/>
                </a:solidFill>
              </a:rPr>
              <a:t>https://tinyurl.com/yanqfoha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795AE-1FFE-A049-AED0-E84E0FC79A23}"/>
              </a:ext>
            </a:extLst>
          </p:cNvPr>
          <p:cNvSpPr txBox="1"/>
          <p:nvPr/>
        </p:nvSpPr>
        <p:spPr>
          <a:xfrm>
            <a:off x="5715000" y="4724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14868"/>
                </a:solidFill>
              </a:rPr>
              <a:t>Ohio University</a:t>
            </a:r>
          </a:p>
          <a:p>
            <a:r>
              <a:rPr lang="en-US" dirty="0">
                <a:solidFill>
                  <a:srgbClr val="014868"/>
                </a:solidFill>
              </a:rPr>
              <a:t>https://tinyurl.com/y7usre8b</a:t>
            </a:r>
          </a:p>
        </p:txBody>
      </p:sp>
    </p:spTree>
    <p:extLst>
      <p:ext uri="{BB962C8B-B14F-4D97-AF65-F5344CB8AC3E}">
        <p14:creationId xmlns:p14="http://schemas.microsoft.com/office/powerpoint/2010/main" val="328126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A536899F-36D9-654B-BE30-B732D99F85E5}"/>
              </a:ext>
            </a:extLst>
          </p:cNvPr>
          <p:cNvSpPr/>
          <p:nvPr/>
        </p:nvSpPr>
        <p:spPr>
          <a:xfrm>
            <a:off x="445957" y="2209800"/>
            <a:ext cx="8088443" cy="3124200"/>
          </a:xfrm>
          <a:prstGeom prst="wedgeRectCallout">
            <a:avLst>
              <a:gd name="adj1" fmla="val -4941"/>
              <a:gd name="adj2" fmla="val 6386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3943A-4012-434B-B8F5-DE16F784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74638"/>
            <a:ext cx="4648200" cy="1143000"/>
          </a:xfrm>
        </p:spPr>
        <p:txBody>
          <a:bodyPr/>
          <a:lstStyle/>
          <a:p>
            <a:r>
              <a:rPr lang="en-US" dirty="0"/>
              <a:t>Student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7B907-4217-0943-90D4-91E856B59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077200" cy="3124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“I finished all my financial aid money that I had gotten for the spring, so now it’s really just what I’m making from work, and since I’m working part time, it’s pretty tight. I don’t spend money outside of anything that I absolutely need to.”</a:t>
            </a:r>
          </a:p>
          <a:p>
            <a:pPr marL="0" indent="0">
              <a:buNone/>
            </a:pPr>
            <a:r>
              <a:rPr lang="en-US" i="1" dirty="0"/>
              <a:t>Interviewer: What would you say are the most important or necessary things that you spend money on?</a:t>
            </a:r>
          </a:p>
          <a:p>
            <a:pPr marL="0" indent="0">
              <a:buNone/>
            </a:pPr>
            <a:r>
              <a:rPr lang="en-US" dirty="0"/>
              <a:t>“Rent and utilities. I need my apartment of course, and internet to do my homework, and electricity to have the internet.”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61AE5-9FA0-BC40-90B1-548F399A9181}"/>
              </a:ext>
            </a:extLst>
          </p:cNvPr>
          <p:cNvSpPr txBox="1"/>
          <p:nvPr/>
        </p:nvSpPr>
        <p:spPr>
          <a:xfrm>
            <a:off x="4191000" y="54496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Full-time public college student working part-time and living off-campus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40B6F2-FDDD-3C45-A676-DEAB51DB7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81" y="274638"/>
            <a:ext cx="2726019" cy="1893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841DAD-4C1F-FB4A-A26B-5C9A06265B60}"/>
              </a:ext>
            </a:extLst>
          </p:cNvPr>
          <p:cNvSpPr txBox="1"/>
          <p:nvPr/>
        </p:nvSpPr>
        <p:spPr>
          <a:xfrm>
            <a:off x="457200" y="5955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“Studying on Empty”</a:t>
            </a:r>
          </a:p>
        </p:txBody>
      </p:sp>
    </p:spTree>
    <p:extLst>
      <p:ext uri="{BB962C8B-B14F-4D97-AF65-F5344CB8AC3E}">
        <p14:creationId xmlns:p14="http://schemas.microsoft.com/office/powerpoint/2010/main" val="391106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4850-FA9F-644C-B7F6-3E50D792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Opportunities/Federal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44944-2EAF-D94E-8085-82A9A321A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provided by the CARES Act</a:t>
            </a:r>
          </a:p>
          <a:p>
            <a:pPr lvl="1"/>
            <a:r>
              <a:rPr lang="en-US" dirty="0"/>
              <a:t>Re: aid to students: how are you prioritizing students who have a risk factor for food insecurity or may be experiencing poverty?</a:t>
            </a:r>
          </a:p>
          <a:p>
            <a:pPr lvl="1"/>
            <a:r>
              <a:rPr lang="en-US" dirty="0"/>
              <a:t>Re: aid to institutions: how are you using your funding to build structures to support these students better (now and) in the future?</a:t>
            </a:r>
          </a:p>
          <a:p>
            <a:r>
              <a:rPr lang="en-US" dirty="0"/>
              <a:t>Strengthen the SNAP program in future stimulus bills</a:t>
            </a:r>
          </a:p>
        </p:txBody>
      </p:sp>
    </p:spTree>
    <p:extLst>
      <p:ext uri="{BB962C8B-B14F-4D97-AF65-F5344CB8AC3E}">
        <p14:creationId xmlns:p14="http://schemas.microsoft.com/office/powerpoint/2010/main" val="132182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E066-66FA-1245-8C7A-D5A76F0C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9E520-127A-6943-8D77-CA0197068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GAO report </a:t>
            </a:r>
            <a:r>
              <a:rPr lang="en-US" dirty="0">
                <a:hlinkClick r:id="rId3"/>
              </a:rPr>
              <a:t>https://www.gao.gov/products/GAO-19-95</a:t>
            </a:r>
            <a:endParaRPr lang="en-US" dirty="0"/>
          </a:p>
          <a:p>
            <a:r>
              <a:rPr lang="en-US" dirty="0"/>
              <a:t>Trellis’ “Studying on Empty” report </a:t>
            </a:r>
            <a:r>
              <a:rPr lang="en-US" dirty="0">
                <a:hlinkClick r:id="rId4"/>
              </a:rPr>
              <a:t>https://www.trelliscompany.org/wp-content/uploads/2019/09/Studying-on-Empty.pdf</a:t>
            </a:r>
            <a:endParaRPr lang="en-US" dirty="0"/>
          </a:p>
          <a:p>
            <a:r>
              <a:rPr lang="en-US" dirty="0"/>
              <a:t>Hope Center’s “#RealCollege 2020” report</a:t>
            </a:r>
            <a:r>
              <a:rPr lang="en-US" dirty="0">
                <a:hlinkClick r:id="rId5"/>
              </a:rPr>
              <a:t> https://hope4college.com/wp-content/uploads/2020/02/2019_RealCollege_Survey_Report.pdf</a:t>
            </a:r>
            <a:endParaRPr lang="en-US" dirty="0"/>
          </a:p>
          <a:p>
            <a:r>
              <a:rPr lang="en-US" dirty="0"/>
              <a:t>More stories of food and housing insecurity, from the Chronicle of Higher Education </a:t>
            </a:r>
            <a:r>
              <a:rPr lang="en-US" u="sng" dirty="0">
                <a:hlinkClick r:id="rId6"/>
              </a:rPr>
              <a:t>https://www.chronicle.com/interactives/insecurity</a:t>
            </a:r>
            <a:endParaRPr lang="en-US" u="sng" dirty="0"/>
          </a:p>
          <a:p>
            <a:r>
              <a:rPr lang="en-US" dirty="0"/>
              <a:t>FAFSA or survey data from your 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53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69C757C8-14C9-774D-B7FE-6B96100D3045}"/>
              </a:ext>
            </a:extLst>
          </p:cNvPr>
          <p:cNvSpPr/>
          <p:nvPr/>
        </p:nvSpPr>
        <p:spPr>
          <a:xfrm>
            <a:off x="750757" y="2297112"/>
            <a:ext cx="7555043" cy="1893888"/>
          </a:xfrm>
          <a:prstGeom prst="wedgeRectCallout">
            <a:avLst>
              <a:gd name="adj1" fmla="val -5139"/>
              <a:gd name="adj2" fmla="val 686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9FE5D-D5B5-1641-84F5-3552703B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4638"/>
            <a:ext cx="4800600" cy="1143000"/>
          </a:xfrm>
        </p:spPr>
        <p:txBody>
          <a:bodyPr/>
          <a:lstStyle/>
          <a:p>
            <a:r>
              <a:rPr lang="en-US" dirty="0"/>
              <a:t>Student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8554C-65B5-094A-AD9F-3ADF09ED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8661"/>
            <a:ext cx="7239000" cy="16499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 know I am not less than other people because I don’t have as much. But it’s hard to be hungry and motivated.”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BA33E-6D4D-E64C-ABDC-9E2DB27C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81" y="274638"/>
            <a:ext cx="2726019" cy="1893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8E77F-060E-CE40-B89A-D4FA231D1ECA}"/>
              </a:ext>
            </a:extLst>
          </p:cNvPr>
          <p:cNvSpPr txBox="1"/>
          <p:nvPr/>
        </p:nvSpPr>
        <p:spPr>
          <a:xfrm>
            <a:off x="457200" y="5660032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https://www.nytimes.com/2019/05/02/nyregion/hunger-college-food-insecurity.html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EA09D-2B5B-2D41-8181-B8D1567B6F45}"/>
              </a:ext>
            </a:extLst>
          </p:cNvPr>
          <p:cNvSpPr txBox="1"/>
          <p:nvPr/>
        </p:nvSpPr>
        <p:spPr>
          <a:xfrm>
            <a:off x="4419600" y="4419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Nassau Community College student</a:t>
            </a:r>
          </a:p>
        </p:txBody>
      </p:sp>
    </p:spTree>
    <p:extLst>
      <p:ext uri="{BB962C8B-B14F-4D97-AF65-F5344CB8AC3E}">
        <p14:creationId xmlns:p14="http://schemas.microsoft.com/office/powerpoint/2010/main" val="2222490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772F-0533-A542-8F63-E17C8B1F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F8FD7-BED3-0943-99CC-EE90010B3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2286000"/>
            <a:ext cx="4038600" cy="2514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cs typeface="Calibri"/>
              </a:rPr>
              <a:t>Lauren Walizer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dirty="0">
                <a:cs typeface="Calibri"/>
                <a:hlinkClick r:id="rId2"/>
              </a:rPr>
              <a:t>lwalizer@clasp.org</a:t>
            </a:r>
            <a:endParaRPr lang="en-US" dirty="0"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cs typeface="Calibri"/>
              </a:rPr>
              <a:t>        @</a:t>
            </a:r>
            <a:r>
              <a:rPr lang="en-US" dirty="0" err="1">
                <a:cs typeface="Calibri"/>
              </a:rPr>
              <a:t>laurenwalizer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  <a:hlinkClick r:id="rId3"/>
              </a:rPr>
              <a:t>www.clasp.org/lauren</a:t>
            </a:r>
            <a:r>
              <a:rPr lang="en-US" dirty="0">
                <a:cs typeface="Calibri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64DE29-6484-CF45-A4D4-D9FE20A9B1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347" y="2545436"/>
            <a:ext cx="2302306" cy="2635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24357-E201-E745-B9F1-D0933B9234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3511717"/>
            <a:ext cx="518983" cy="4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8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FF01B642-310E-8F45-972F-0E4C10EDD3C3}"/>
              </a:ext>
            </a:extLst>
          </p:cNvPr>
          <p:cNvSpPr/>
          <p:nvPr/>
        </p:nvSpPr>
        <p:spPr>
          <a:xfrm>
            <a:off x="598357" y="2332037"/>
            <a:ext cx="7555043" cy="1924051"/>
          </a:xfrm>
          <a:prstGeom prst="wedgeRectCallout">
            <a:avLst>
              <a:gd name="adj1" fmla="val -6238"/>
              <a:gd name="adj2" fmla="val 662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3012B-9FCA-1041-886A-88DC7DF6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4638"/>
            <a:ext cx="4572000" cy="1143000"/>
          </a:xfrm>
        </p:spPr>
        <p:txBody>
          <a:bodyPr/>
          <a:lstStyle/>
          <a:p>
            <a:r>
              <a:rPr lang="en-US" dirty="0"/>
              <a:t>Student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75B5C-889C-9642-89A1-434E0688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08237"/>
            <a:ext cx="7467600" cy="1850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Student: “…I called my mom, and I was like, ‘You have to give me money, I’m broke, I need $50.’ … She gave me like $30, because she’s broke too, but it all counts.”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1D7B7-8FA7-4E4D-9CC0-0E3427556B0F}"/>
              </a:ext>
            </a:extLst>
          </p:cNvPr>
          <p:cNvSpPr txBox="1"/>
          <p:nvPr/>
        </p:nvSpPr>
        <p:spPr>
          <a:xfrm>
            <a:off x="4038600" y="4419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aged full-time private college student living off-campus and working multiple part-time jobs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03611-1460-1446-A4B4-F09422A1C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67" y="381000"/>
            <a:ext cx="2769433" cy="1924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A99401-C8B6-1A48-847D-53E5EA574C65}"/>
              </a:ext>
            </a:extLst>
          </p:cNvPr>
          <p:cNvSpPr txBox="1"/>
          <p:nvPr/>
        </p:nvSpPr>
        <p:spPr>
          <a:xfrm>
            <a:off x="457200" y="547747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“Studying on Empty: A Qualitative Study of Low food Security Among College Students” research by the Trellis Company </a:t>
            </a:r>
            <a:r>
              <a:rPr lang="en-US" dirty="0">
                <a:hlinkClick r:id="rId4"/>
              </a:rPr>
              <a:t>https://www.trelliscompany.org/wp-content/uploads/2019/09/Studying-on-Empty.pdf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A55C5-47F3-3B48-A304-7140E83F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7010400" cy="1143000"/>
          </a:xfrm>
        </p:spPr>
        <p:txBody>
          <a:bodyPr/>
          <a:lstStyle/>
          <a:p>
            <a:r>
              <a:rPr lang="en-US" dirty="0"/>
              <a:t>Granite State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4E8FD-1C58-6140-8B93-C75005E92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about half are dependent on</a:t>
            </a:r>
            <a:br>
              <a:rPr lang="en-US" dirty="0"/>
            </a:br>
            <a:r>
              <a:rPr lang="en-US" dirty="0"/>
              <a:t>their parents; 27% are independent</a:t>
            </a:r>
            <a:br>
              <a:rPr lang="en-US" dirty="0"/>
            </a:br>
            <a:r>
              <a:rPr lang="en-US" dirty="0"/>
              <a:t>and on their own, &amp; 1 in 4 are caring for dependents.</a:t>
            </a:r>
          </a:p>
          <a:p>
            <a:r>
              <a:rPr lang="en-US" dirty="0"/>
              <a:t>63% are working in a work-study or other job.</a:t>
            </a:r>
          </a:p>
          <a:p>
            <a:pPr lvl="1"/>
            <a:r>
              <a:rPr lang="en-US" dirty="0"/>
              <a:t>More than 40% of working students are working at least 35 hours a week</a:t>
            </a:r>
          </a:p>
          <a:p>
            <a:r>
              <a:rPr lang="en-US" dirty="0"/>
              <a:t>12% of students received a public benefit.</a:t>
            </a:r>
          </a:p>
          <a:p>
            <a:r>
              <a:rPr lang="en-US" dirty="0"/>
              <a:t>1/3 have an annual income of $30,000 or less.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50CA8-B143-1A40-9A08-5243FBB05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29639"/>
            <a:ext cx="2184400" cy="21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C5EC-9982-454A-B1D5-7268C22D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Over Time: Student Aid &amp;      NH Tuition Charges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F631D6-FF99-D740-84F5-5BE1252CE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561635"/>
              </p:ext>
            </p:extLst>
          </p:nvPr>
        </p:nvGraphicFramePr>
        <p:xfrm>
          <a:off x="3810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B2CBFD-C916-9E43-B8AB-0C9418952804}"/>
              </a:ext>
            </a:extLst>
          </p:cNvPr>
          <p:cNvSpPr txBox="1"/>
          <p:nvPr/>
        </p:nvSpPr>
        <p:spPr>
          <a:xfrm>
            <a:off x="6934200" y="1453277"/>
            <a:ext cx="2286000" cy="375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College Board</a:t>
            </a:r>
          </a:p>
        </p:txBody>
      </p:sp>
    </p:spTree>
    <p:extLst>
      <p:ext uri="{BB962C8B-B14F-4D97-AF65-F5344CB8AC3E}">
        <p14:creationId xmlns:p14="http://schemas.microsoft.com/office/powerpoint/2010/main" val="211234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3C80-36DC-804F-91FC-37BF6932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Need Can Cause Students to: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F3E7BC-0C0F-2545-963D-D1A2B5A18002}"/>
              </a:ext>
            </a:extLst>
          </p:cNvPr>
          <p:cNvSpPr txBox="1"/>
          <p:nvPr/>
        </p:nvSpPr>
        <p:spPr>
          <a:xfrm>
            <a:off x="3048000" y="20961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Have less time for studying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02F39-605C-E54D-8758-1D05E1BEF002}"/>
              </a:ext>
            </a:extLst>
          </p:cNvPr>
          <p:cNvSpPr txBox="1"/>
          <p:nvPr/>
        </p:nvSpPr>
        <p:spPr>
          <a:xfrm>
            <a:off x="4953000" y="22932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Reduce sleep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474E9-16FA-F944-877B-9E1F905CB334}"/>
              </a:ext>
            </a:extLst>
          </p:cNvPr>
          <p:cNvSpPr txBox="1"/>
          <p:nvPr/>
        </p:nvSpPr>
        <p:spPr>
          <a:xfrm>
            <a:off x="6705600" y="20574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Reduce their enrollment intensity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9B2DB-F1D1-1C45-953C-F79F38AFB874}"/>
              </a:ext>
            </a:extLst>
          </p:cNvPr>
          <p:cNvSpPr txBox="1"/>
          <p:nvPr/>
        </p:nvSpPr>
        <p:spPr>
          <a:xfrm>
            <a:off x="381000" y="2003605"/>
            <a:ext cx="2378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Have higher risk of food/housing insecurity or health problems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AB8D8-41A7-B247-B5B8-11532513BB34}"/>
              </a:ext>
            </a:extLst>
          </p:cNvPr>
          <p:cNvSpPr txBox="1"/>
          <p:nvPr/>
        </p:nvSpPr>
        <p:spPr>
          <a:xfrm>
            <a:off x="1981200" y="4038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…limiting a students’ chance of…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8DFEA0-7527-D243-B8E1-9ABF23ABA03C}"/>
              </a:ext>
            </a:extLst>
          </p:cNvPr>
          <p:cNvSpPr/>
          <p:nvPr/>
        </p:nvSpPr>
        <p:spPr>
          <a:xfrm>
            <a:off x="708893" y="4953000"/>
            <a:ext cx="7583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persisting and completing</a:t>
            </a:r>
          </a:p>
        </p:txBody>
      </p:sp>
    </p:spTree>
    <p:extLst>
      <p:ext uri="{BB962C8B-B14F-4D97-AF65-F5344CB8AC3E}">
        <p14:creationId xmlns:p14="http://schemas.microsoft.com/office/powerpoint/2010/main" val="459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301E307A-ED60-E042-A8B5-5024F3AB46D5}"/>
              </a:ext>
            </a:extLst>
          </p:cNvPr>
          <p:cNvSpPr/>
          <p:nvPr/>
        </p:nvSpPr>
        <p:spPr>
          <a:xfrm>
            <a:off x="430967" y="2228852"/>
            <a:ext cx="7859843" cy="2343148"/>
          </a:xfrm>
          <a:prstGeom prst="wedgeRectCallout">
            <a:avLst>
              <a:gd name="adj1" fmla="val -3949"/>
              <a:gd name="adj2" fmla="val 717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51E40-D82A-D44D-B06C-C524C0FD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4638"/>
            <a:ext cx="4343400" cy="1143000"/>
          </a:xfrm>
        </p:spPr>
        <p:txBody>
          <a:bodyPr/>
          <a:lstStyle/>
          <a:p>
            <a:r>
              <a:rPr lang="en-US" dirty="0"/>
              <a:t>Student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57323-48CA-634C-B86F-F43A47F6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228851"/>
            <a:ext cx="7833610" cy="23431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“If I go to class and I don’t spend those miles on my car that wastes my gas, then I won’t have to put so much in my tank a week, then I can put more money towards food so I can get more food. So I didn’t go to classes a lot because that was my thought process.”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4380F-76BA-7441-98F1-7405E3F35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67" y="228600"/>
            <a:ext cx="2769433" cy="1924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60A8E-2156-C94A-BBCC-D8D8C27424CB}"/>
              </a:ext>
            </a:extLst>
          </p:cNvPr>
          <p:cNvSpPr txBox="1"/>
          <p:nvPr/>
        </p:nvSpPr>
        <p:spPr>
          <a:xfrm>
            <a:off x="4343400" y="4800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aged full-time public college student working full-time and living off campus with family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F547D-2788-7046-9DD4-293FCD6684BC}"/>
              </a:ext>
            </a:extLst>
          </p:cNvPr>
          <p:cNvSpPr txBox="1"/>
          <p:nvPr/>
        </p:nvSpPr>
        <p:spPr>
          <a:xfrm>
            <a:off x="4572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“Studying on Empty”</a:t>
            </a:r>
          </a:p>
        </p:txBody>
      </p:sp>
    </p:spTree>
    <p:extLst>
      <p:ext uri="{BB962C8B-B14F-4D97-AF65-F5344CB8AC3E}">
        <p14:creationId xmlns:p14="http://schemas.microsoft.com/office/powerpoint/2010/main" val="396134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80572" y="228600"/>
            <a:ext cx="7982857" cy="1233714"/>
          </a:xfrm>
          <a:prstGeom prst="rect">
            <a:avLst/>
          </a:prstGeom>
        </p:spPr>
        <p:txBody>
          <a:bodyPr vert="horz" lIns="87086" tIns="43543" rIns="87086" bIns="4354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91" dirty="0">
                <a:solidFill>
                  <a:srgbClr val="014868"/>
                </a:solidFill>
                <a:cs typeface="Calibri"/>
              </a:rPr>
              <a:t>Comprehensive Student Aid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428" y="1616126"/>
            <a:ext cx="8155385" cy="458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381">
              <a:solidFill>
                <a:srgbClr val="014868"/>
              </a:solidFill>
              <a:cs typeface="Calibri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3BA577-F15F-E24A-8818-095632587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001663"/>
              </p:ext>
            </p:extLst>
          </p:nvPr>
        </p:nvGraphicFramePr>
        <p:xfrm>
          <a:off x="217715" y="1669086"/>
          <a:ext cx="8708571" cy="444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555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68CD3869-1C63-1E43-B7CE-2F0A2C11285B}"/>
              </a:ext>
            </a:extLst>
          </p:cNvPr>
          <p:cNvSpPr/>
          <p:nvPr/>
        </p:nvSpPr>
        <p:spPr>
          <a:xfrm>
            <a:off x="464695" y="2263423"/>
            <a:ext cx="7859843" cy="1775177"/>
          </a:xfrm>
          <a:prstGeom prst="wedgeRectCallout">
            <a:avLst>
              <a:gd name="adj1" fmla="val -3949"/>
              <a:gd name="adj2" fmla="val 717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5C5A-83AC-8B42-8226-92487E039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3423"/>
            <a:ext cx="7859843" cy="1622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“I lived off my tip money for meals at work. And if I didn’t get enough [tips] that day, I just didn’t have anything [to eat].”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0DC0C-5722-0446-B5B2-3803B72FA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67" y="304800"/>
            <a:ext cx="2769433" cy="19240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C3C0ED-3762-8B42-BAB3-A97A2582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72257"/>
            <a:ext cx="4038600" cy="1075543"/>
          </a:xfrm>
        </p:spPr>
        <p:txBody>
          <a:bodyPr/>
          <a:lstStyle/>
          <a:p>
            <a:pPr algn="l"/>
            <a:r>
              <a:rPr lang="en-US" dirty="0"/>
              <a:t>Student Voice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B730D6-3AD2-6E42-894B-B110A761CDE6}"/>
              </a:ext>
            </a:extLst>
          </p:cNvPr>
          <p:cNvSpPr txBox="1"/>
          <p:nvPr/>
        </p:nvSpPr>
        <p:spPr>
          <a:xfrm>
            <a:off x="4191000" y="4306669"/>
            <a:ext cx="35052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Full-time, public college student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62F6FE-7B95-ED4C-8C84-B95C8552A030}"/>
              </a:ext>
            </a:extLst>
          </p:cNvPr>
          <p:cNvSpPr txBox="1"/>
          <p:nvPr/>
        </p:nvSpPr>
        <p:spPr>
          <a:xfrm>
            <a:off x="4572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“Studying on Empty”</a:t>
            </a:r>
          </a:p>
        </p:txBody>
      </p:sp>
    </p:spTree>
    <p:extLst>
      <p:ext uri="{BB962C8B-B14F-4D97-AF65-F5344CB8AC3E}">
        <p14:creationId xmlns:p14="http://schemas.microsoft.com/office/powerpoint/2010/main" val="4121485119"/>
      </p:ext>
    </p:extLst>
  </p:cSld>
  <p:clrMapOvr>
    <a:masterClrMapping/>
  </p:clrMapOvr>
</p:sld>
</file>

<file path=ppt/theme/theme1.xml><?xml version="1.0" encoding="utf-8"?>
<a:theme xmlns:a="http://schemas.openxmlformats.org/drawingml/2006/main" name="CLASP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CLASP Powerpoint Template</Template>
  <TotalTime>5328</TotalTime>
  <Words>2024</Words>
  <Application>Microsoft Macintosh PowerPoint</Application>
  <PresentationFormat>On-screen Show (4:3)</PresentationFormat>
  <Paragraphs>209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Myriad Pro</vt:lpstr>
      <vt:lpstr>CLASP Powerpoint Template</vt:lpstr>
      <vt:lpstr>PowerPoint Presentation</vt:lpstr>
      <vt:lpstr>About CLASP</vt:lpstr>
      <vt:lpstr>Student Voice</vt:lpstr>
      <vt:lpstr>Granite State Students</vt:lpstr>
      <vt:lpstr>Trends Over Time: Student Aid &amp;      NH Tuition Charges</vt:lpstr>
      <vt:lpstr>Financial Need Can Cause Students to:</vt:lpstr>
      <vt:lpstr>Student Voice</vt:lpstr>
      <vt:lpstr>PowerPoint Presentation</vt:lpstr>
      <vt:lpstr>Student Voice</vt:lpstr>
      <vt:lpstr>(Student) Hunger in NH</vt:lpstr>
      <vt:lpstr>National Reviews of Student Hunger </vt:lpstr>
      <vt:lpstr>Most Students with Low Incomes Don’t get SNAP</vt:lpstr>
      <vt:lpstr>Student Voice</vt:lpstr>
      <vt:lpstr>Supplemental Nutrition Assistance Program (SNAP)</vt:lpstr>
      <vt:lpstr>SNAP can help!</vt:lpstr>
      <vt:lpstr>How SNAP Works in States</vt:lpstr>
      <vt:lpstr>Student Voice</vt:lpstr>
      <vt:lpstr>College Interventions  (strategies more effective pre-COVID-19)</vt:lpstr>
      <vt:lpstr>College Interventions: Strategies for the Foreseeable Future</vt:lpstr>
      <vt:lpstr>The Power of Data: Examples from CA Colleges</vt:lpstr>
      <vt:lpstr>College Interventions: Strategies for the Foreseeable Future</vt:lpstr>
      <vt:lpstr>PowerPoint Presentation</vt:lpstr>
      <vt:lpstr>Student Voice</vt:lpstr>
      <vt:lpstr>Other Opportunities/Federal Action</vt:lpstr>
      <vt:lpstr>Resources</vt:lpstr>
      <vt:lpstr>Student Voice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Karen Partridge</cp:lastModifiedBy>
  <cp:revision>102</cp:revision>
  <dcterms:created xsi:type="dcterms:W3CDTF">2020-04-23T14:28:11Z</dcterms:created>
  <dcterms:modified xsi:type="dcterms:W3CDTF">2021-06-10T17:14:08Z</dcterms:modified>
</cp:coreProperties>
</file>